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67" r:id="rId10"/>
    <p:sldId id="280" r:id="rId11"/>
    <p:sldId id="376" r:id="rId12"/>
    <p:sldId id="377" r:id="rId13"/>
    <p:sldId id="378" r:id="rId14"/>
    <p:sldId id="379" r:id="rId15"/>
    <p:sldId id="380" r:id="rId16"/>
    <p:sldId id="381" r:id="rId17"/>
    <p:sldId id="385" r:id="rId18"/>
    <p:sldId id="386" r:id="rId19"/>
    <p:sldId id="387" r:id="rId20"/>
    <p:sldId id="388" r:id="rId21"/>
    <p:sldId id="389" r:id="rId22"/>
    <p:sldId id="390" r:id="rId23"/>
    <p:sldId id="395" r:id="rId24"/>
    <p:sldId id="392" r:id="rId25"/>
    <p:sldId id="393" r:id="rId26"/>
    <p:sldId id="394" r:id="rId27"/>
    <p:sldId id="396" r:id="rId28"/>
    <p:sldId id="397" r:id="rId29"/>
    <p:sldId id="398" r:id="rId30"/>
    <p:sldId id="368" r:id="rId31"/>
    <p:sldId id="400" r:id="rId32"/>
    <p:sldId id="401" r:id="rId33"/>
    <p:sldId id="402" r:id="rId34"/>
    <p:sldId id="403" r:id="rId35"/>
    <p:sldId id="423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1" r:id="rId53"/>
    <p:sldId id="422" r:id="rId54"/>
    <p:sldId id="343" r:id="rId55"/>
    <p:sldId id="357" r:id="rId56"/>
    <p:sldId id="358" r:id="rId57"/>
    <p:sldId id="356" r:id="rId5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3300"/>
    <a:srgbClr val="800000"/>
    <a:srgbClr val="663300"/>
    <a:srgbClr val="FF6600"/>
    <a:srgbClr val="660066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599" autoAdjust="0"/>
  </p:normalViewPr>
  <p:slideViewPr>
    <p:cSldViewPr>
      <p:cViewPr>
        <p:scale>
          <a:sx n="77" d="100"/>
          <a:sy n="77" d="100"/>
        </p:scale>
        <p:origin x="-95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15C04-EBED-4EDF-9A25-F47131EC437E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6518F-771E-4D0A-A705-4015764A0DF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5543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Documento_de_Microsoft_Office_Word_97-20033.doc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6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Documento_de_Microsoft_Office_Word_97-20034.doc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9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Documento_de_Microsoft_Office_Word_97-20035.doc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0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Documento_de_Microsoft_Office_Word_97-20036.doc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1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Documento_de_Microsoft_Office_Word_97-20037.doc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518F-771E-4D0A-A705-4015764A0DF9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434340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CB0631-22E3-46BC-933A-9C5329EB146D}" type="slidenum">
              <a:rPr lang="es-E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s-ES">
              <a:latin typeface="Arial" charset="0"/>
            </a:endParaRPr>
          </a:p>
        </p:txBody>
      </p:sp>
      <p:sp>
        <p:nvSpPr>
          <p:cNvPr id="18436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2435C63-3A43-46CB-B505-47E8D21E89D7}" type="slidenum">
              <a:rPr lang="es-ES" sz="1200">
                <a:latin typeface="Calibri" pitchFamily="34" charset="0"/>
              </a:rPr>
              <a:pPr algn="r"/>
              <a:t>45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184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graphicFrame>
        <p:nvGraphicFramePr>
          <p:cNvPr id="18434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138238" y="4500563"/>
          <a:ext cx="4581525" cy="3800475"/>
        </p:xfrm>
        <a:graphic>
          <a:graphicData uri="http://schemas.openxmlformats.org/presentationml/2006/ole">
            <p:oleObj spid="_x0000_s147497" name="Documento" r:id="rId4" imgW="5611368" imgH="4907280" progId="Word.Documen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14128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16FC1C-BCDA-4DBC-8E98-D54A0BDB8ED7}" type="slidenum">
              <a:rPr lang="es-E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s-ES">
              <a:latin typeface="Arial" charset="0"/>
            </a:endParaRPr>
          </a:p>
        </p:txBody>
      </p:sp>
      <p:sp>
        <p:nvSpPr>
          <p:cNvPr id="19460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1EE3ED-F88F-4C61-9BED-298CDDFE6AD0}" type="slidenum">
              <a:rPr lang="es-ES" sz="1200">
                <a:latin typeface="Calibri" pitchFamily="34" charset="0"/>
              </a:rPr>
              <a:pPr algn="r"/>
              <a:t>46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graphicFrame>
        <p:nvGraphicFramePr>
          <p:cNvPr id="19458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147763" y="4500563"/>
          <a:ext cx="4533900" cy="3903662"/>
        </p:xfrm>
        <a:graphic>
          <a:graphicData uri="http://schemas.openxmlformats.org/presentationml/2006/ole">
            <p:oleObj spid="_x0000_s148521" name="Documento" r:id="rId4" imgW="5609082" imgH="5089046" progId="Word.Documen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65806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7AC7B7-9AF1-4B43-A6CA-FD5ECDE5FBE3}" type="slidenum">
              <a:rPr lang="es-E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s-ES">
              <a:latin typeface="Arial" charset="0"/>
            </a:endParaRPr>
          </a:p>
        </p:txBody>
      </p:sp>
      <p:sp>
        <p:nvSpPr>
          <p:cNvPr id="292866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FDAE26-ECF1-4931-A39B-DFC7FA8079F4}" type="slidenum">
              <a:rPr lang="es-ES" sz="1200">
                <a:latin typeface="Calibri" pitchFamily="34" charset="0"/>
              </a:rPr>
              <a:pPr algn="r"/>
              <a:t>47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8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b="1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951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7AC7B7-9AF1-4B43-A6CA-FD5ECDE5FBE3}" type="slidenum">
              <a:rPr lang="es-E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s-ES">
              <a:latin typeface="Arial" charset="0"/>
            </a:endParaRPr>
          </a:p>
        </p:txBody>
      </p:sp>
      <p:sp>
        <p:nvSpPr>
          <p:cNvPr id="292866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FDAE26-ECF1-4931-A39B-DFC7FA8079F4}" type="slidenum">
              <a:rPr lang="es-ES" sz="1200">
                <a:latin typeface="Calibri" pitchFamily="34" charset="0"/>
              </a:rPr>
              <a:pPr algn="r"/>
              <a:t>48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2868" name="Rectangle 4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b="1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140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16FC1C-BCDA-4DBC-8E98-D54A0BDB8ED7}" type="slidenum">
              <a:rPr lang="es-E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s-ES">
              <a:latin typeface="Arial" charset="0"/>
            </a:endParaRPr>
          </a:p>
        </p:txBody>
      </p:sp>
      <p:sp>
        <p:nvSpPr>
          <p:cNvPr id="19460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1EE3ED-F88F-4C61-9BED-298CDDFE6AD0}" type="slidenum">
              <a:rPr lang="es-ES" sz="1200">
                <a:latin typeface="Calibri" pitchFamily="34" charset="0"/>
              </a:rPr>
              <a:pPr algn="r"/>
              <a:t>49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graphicFrame>
        <p:nvGraphicFramePr>
          <p:cNvPr id="19458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147763" y="4500563"/>
          <a:ext cx="4533900" cy="3903662"/>
        </p:xfrm>
        <a:graphic>
          <a:graphicData uri="http://schemas.openxmlformats.org/presentationml/2006/ole">
            <p:oleObj spid="_x0000_s149545" name="Documento" r:id="rId4" imgW="5609082" imgH="5089046" progId="Word.Documen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040839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816FC1C-BCDA-4DBC-8E98-D54A0BDB8ED7}" type="slidenum">
              <a:rPr lang="es-E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s-ES">
              <a:latin typeface="Arial" charset="0"/>
            </a:endParaRPr>
          </a:p>
        </p:txBody>
      </p:sp>
      <p:sp>
        <p:nvSpPr>
          <p:cNvPr id="19460" name="Rectangle 1031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81EE3ED-F88F-4C61-9BED-298CDDFE6AD0}" type="slidenum">
              <a:rPr lang="es-ES" sz="1200">
                <a:latin typeface="Calibri" pitchFamily="34" charset="0"/>
              </a:rPr>
              <a:pPr algn="r"/>
              <a:t>50</a:t>
            </a:fld>
            <a:endParaRPr lang="es-ES" sz="1200">
              <a:latin typeface="Calibri" pitchFamily="34" charset="0"/>
            </a:endParaRPr>
          </a:p>
        </p:txBody>
      </p:sp>
      <p:sp>
        <p:nvSpPr>
          <p:cNvPr id="194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graphicFrame>
        <p:nvGraphicFramePr>
          <p:cNvPr id="19458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147763" y="4500563"/>
          <a:ext cx="4533900" cy="3903662"/>
        </p:xfrm>
        <a:graphic>
          <a:graphicData uri="http://schemas.openxmlformats.org/presentationml/2006/ole">
            <p:oleObj spid="_x0000_s150569" name="Documento" r:id="rId4" imgW="5609082" imgH="5089046" progId="Word.Documen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14537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A92DB-0ECC-4660-AC7D-60F02495B77D}" type="slidenum">
              <a:rPr lang="es-ES" smtClean="0">
                <a:latin typeface="Arial" charset="0"/>
              </a:rPr>
              <a:pPr/>
              <a:t>51</a:t>
            </a:fld>
            <a:endParaRPr lang="es-ES" smtClean="0">
              <a:latin typeface="Arial" charset="0"/>
            </a:endParaRPr>
          </a:p>
        </p:txBody>
      </p:sp>
      <p:sp>
        <p:nvSpPr>
          <p:cNvPr id="201734" name="Rectangle 1031"/>
          <p:cNvSpPr txBox="1">
            <a:spLocks noGrp="1" noChangeArrowheads="1"/>
          </p:cNvSpPr>
          <p:nvPr/>
        </p:nvSpPr>
        <p:spPr bwMode="auto">
          <a:xfrm>
            <a:off x="3884613" y="8684615"/>
            <a:ext cx="2971800" cy="45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91C0A0-C928-482F-BE98-3DA1B60D038B}" type="slidenum">
              <a:rPr lang="es-ES" sz="1200"/>
              <a:pPr algn="r"/>
              <a:t>51</a:t>
            </a:fld>
            <a:endParaRPr lang="es-ES" sz="1200"/>
          </a:p>
        </p:txBody>
      </p:sp>
      <p:sp>
        <p:nvSpPr>
          <p:cNvPr id="2017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graphicFrame>
        <p:nvGraphicFramePr>
          <p:cNvPr id="201732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295401" y="4916161"/>
          <a:ext cx="4132263" cy="2815045"/>
        </p:xfrm>
        <a:graphic>
          <a:graphicData uri="http://schemas.openxmlformats.org/presentationml/2006/ole">
            <p:oleObj spid="_x0000_s151593" name="Documento" r:id="rId4" imgW="5611368" imgH="4030980" progId="Word.Documen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62130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E31FA-BA2C-4491-A0E3-558208F5A2C8}" type="slidenum">
              <a:rPr lang="es-ES" smtClean="0">
                <a:latin typeface="Arial" charset="0"/>
              </a:rPr>
              <a:pPr/>
              <a:t>52</a:t>
            </a:fld>
            <a:endParaRPr lang="es-ES" smtClean="0">
              <a:latin typeface="Arial" charset="0"/>
            </a:endParaRPr>
          </a:p>
        </p:txBody>
      </p:sp>
      <p:sp>
        <p:nvSpPr>
          <p:cNvPr id="329730" name="Rectangle 1031"/>
          <p:cNvSpPr txBox="1">
            <a:spLocks noGrp="1" noChangeArrowheads="1"/>
          </p:cNvSpPr>
          <p:nvPr/>
        </p:nvSpPr>
        <p:spPr bwMode="auto">
          <a:xfrm>
            <a:off x="3884613" y="8684615"/>
            <a:ext cx="2971800" cy="45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175FD1-A36F-4903-94B1-72C0348602D9}" type="slidenum">
              <a:rPr lang="es-ES" sz="1200"/>
              <a:pPr algn="r"/>
              <a:t>52</a:t>
            </a:fld>
            <a:endParaRPr lang="es-ES" sz="1200"/>
          </a:p>
        </p:txBody>
      </p:sp>
      <p:sp>
        <p:nvSpPr>
          <p:cNvPr id="329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9054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03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</a:endParaRPr>
          </a:p>
        </p:txBody>
      </p:sp>
      <p:sp>
        <p:nvSpPr>
          <p:cNvPr id="27033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79C6B-00A1-4532-886C-015BD43A35BD}" type="slidenum">
              <a:rPr lang="es-ES" smtClean="0">
                <a:latin typeface="Arial" charset="0"/>
              </a:rPr>
              <a:pPr/>
              <a:t>53</a:t>
            </a:fld>
            <a:endParaRPr lang="es-E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359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>
              <a:latin typeface="Arial" charset="0"/>
            </a:endParaRPr>
          </a:p>
        </p:txBody>
      </p:sp>
      <p:sp>
        <p:nvSpPr>
          <p:cNvPr id="12185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7DF09B-B40C-42C7-ADC9-636C66D42DD6}" type="slidenum">
              <a:rPr lang="es-E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s-ES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0005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Full</a:t>
            </a:r>
            <a:r>
              <a:rPr lang="es-ES" baseline="0" dirty="0" smtClean="0"/>
              <a:t> </a:t>
            </a:r>
            <a:r>
              <a:rPr lang="es-ES" baseline="0" dirty="0" err="1" smtClean="0"/>
              <a:t>text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518F-771E-4D0A-A705-4015764A0DF9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962617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20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charset="0"/>
            </a:endParaRPr>
          </a:p>
        </p:txBody>
      </p:sp>
      <p:sp>
        <p:nvSpPr>
          <p:cNvPr id="3420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299B57-93B8-4C87-821A-72CF7BC1A814}" type="slidenum">
              <a:rPr lang="es-ES" smtClean="0">
                <a:latin typeface="Arial" charset="0"/>
              </a:rPr>
              <a:pPr/>
              <a:t>55</a:t>
            </a:fld>
            <a:endParaRPr lang="es-ES" smtClean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841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>
              <a:latin typeface="Arial" charset="0"/>
            </a:endParaRPr>
          </a:p>
        </p:txBody>
      </p:sp>
      <p:sp>
        <p:nvSpPr>
          <p:cNvPr id="12800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40EBBA-1644-4FDC-B714-D62AD9AD1E56}" type="slidenum">
              <a:rPr lang="es-E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s-ES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495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426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150994-7ACA-4296-B845-6A6D94B5BB0D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143929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518F-771E-4D0A-A705-4015764A0DF9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57875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6518F-771E-4D0A-A705-4015764A0DF9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85444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>
              <a:latin typeface="Arial" charset="0"/>
            </a:endParaRPr>
          </a:p>
        </p:txBody>
      </p:sp>
      <p:sp>
        <p:nvSpPr>
          <p:cNvPr id="2723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DE8159-0909-49A2-863D-22DE2A32042B}" type="slidenum">
              <a:rPr lang="es-E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ES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7619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smtClean="0">
              <a:latin typeface="Arial" charset="0"/>
            </a:endParaRPr>
          </a:p>
        </p:txBody>
      </p:sp>
      <p:sp>
        <p:nvSpPr>
          <p:cNvPr id="27443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E15549-70FA-4DEA-9FE6-9E2DB91BF9EE}" type="slidenum">
              <a:rPr lang="es-E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s-ES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64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406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8737AF3-C3C7-4A94-9775-EADC824F1C2D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438179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0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426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150994-7ACA-4296-B845-6A6D94B5BB0D}" type="slidenum">
              <a:rPr lang="es-ES_tradnl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86675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8B28-39AE-408C-B8F5-25641DEEAF25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6149-42CC-439B-B48E-39C90FCD91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8B28-39AE-408C-B8F5-25641DEEAF25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6149-42CC-439B-B48E-39C90FCD91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8B28-39AE-408C-B8F5-25641DEEAF25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6149-42CC-439B-B48E-39C90FCD91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5760-D47E-4013-A557-983E56FCA4F2}" type="datetimeFigureOut">
              <a:rPr lang="es-ES"/>
              <a:pPr>
                <a:defRPr/>
              </a:pPr>
              <a:t>01/12/2014</a:t>
            </a:fld>
            <a:endParaRPr lang="es-ES"/>
          </a:p>
        </p:txBody>
      </p:sp>
      <p:sp>
        <p:nvSpPr>
          <p:cNvPr id="3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BCD2-FC05-4675-983D-CC855E4AB7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5760-D47E-4013-A557-983E56FCA4F2}" type="datetimeFigureOut">
              <a:rPr lang="es-ES"/>
              <a:pPr>
                <a:defRPr/>
              </a:pPr>
              <a:t>01/12/2014</a:t>
            </a:fld>
            <a:endParaRPr lang="es-ES"/>
          </a:p>
        </p:txBody>
      </p:sp>
      <p:sp>
        <p:nvSpPr>
          <p:cNvPr id="3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BCD2-FC05-4675-983D-CC855E4AB7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>
            <a:lvl1pPr>
              <a:defRPr sz="2600" baseline="0"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_tradn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8B28-39AE-408C-B8F5-25641DEEAF25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6149-42CC-439B-B48E-39C90FCD91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5760-D47E-4013-A557-983E56FCA4F2}" type="datetimeFigureOut">
              <a:rPr lang="es-ES"/>
              <a:pPr>
                <a:defRPr/>
              </a:pPr>
              <a:t>01/12/2014</a:t>
            </a:fld>
            <a:endParaRPr lang="es-ES"/>
          </a:p>
        </p:txBody>
      </p:sp>
      <p:sp>
        <p:nvSpPr>
          <p:cNvPr id="3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BCD2-FC05-4675-983D-CC855E4AB7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5760-D47E-4013-A557-983E56FCA4F2}" type="datetimeFigureOut">
              <a:rPr lang="es-ES"/>
              <a:pPr>
                <a:defRPr/>
              </a:pPr>
              <a:t>01/12/2014</a:t>
            </a:fld>
            <a:endParaRPr lang="es-ES"/>
          </a:p>
        </p:txBody>
      </p:sp>
      <p:sp>
        <p:nvSpPr>
          <p:cNvPr id="3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BCD2-FC05-4675-983D-CC855E4AB7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8B28-39AE-408C-B8F5-25641DEEAF25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6149-42CC-439B-B48E-39C90FCD91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A5760-D47E-4013-A557-983E56FCA4F2}" type="datetimeFigureOut">
              <a:rPr lang="es-ES"/>
              <a:pPr>
                <a:defRPr/>
              </a:pPr>
              <a:t>01/12/2014</a:t>
            </a:fld>
            <a:endParaRPr lang="es-ES"/>
          </a:p>
        </p:txBody>
      </p:sp>
      <p:sp>
        <p:nvSpPr>
          <p:cNvPr id="3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1BCD2-FC05-4675-983D-CC855E4AB7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7" y="54208"/>
            <a:ext cx="950139" cy="95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 userDrawn="1"/>
        </p:nvCxnSpPr>
        <p:spPr>
          <a:xfrm>
            <a:off x="165477" y="980728"/>
            <a:ext cx="872700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67534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1_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_tradnl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8B28-39AE-408C-B8F5-25641DEEAF25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6149-42CC-439B-B48E-39C90FCD91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8B28-39AE-408C-B8F5-25641DEEAF25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6149-42CC-439B-B48E-39C90FCD91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8B28-39AE-408C-B8F5-25641DEEAF25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6149-42CC-439B-B48E-39C90FCD91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8B28-39AE-408C-B8F5-25641DEEAF25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6149-42CC-439B-B48E-39C90FCD91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8B28-39AE-408C-B8F5-25641DEEAF25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6149-42CC-439B-B48E-39C90FCD91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88B28-39AE-408C-B8F5-25641DEEAF25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6149-42CC-439B-B48E-39C90FCD91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8B28-39AE-408C-B8F5-25641DEEAF25}" type="datetimeFigureOut">
              <a:rPr lang="es-ES" smtClean="0"/>
              <a:pPr/>
              <a:t>01/12/2014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66149-42CC-439B-B48E-39C90FCD915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7" r:id="rId17"/>
    <p:sldLayoutId id="2147483668" r:id="rId18"/>
    <p:sldLayoutId id="2147483670" r:id="rId19"/>
    <p:sldLayoutId id="2147483671" r:id="rId20"/>
    <p:sldLayoutId id="2147483672" r:id="rId21"/>
    <p:sldLayoutId id="2147483673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jstage.jst.go.jp/browse/expani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pendoar.org/" TargetMode="External"/><Relationship Id="rId7" Type="http://schemas.openxmlformats.org/officeDocument/2006/relationships/hyperlink" Target="http://www.freemedicaljournals.com/" TargetMode="External"/><Relationship Id="rId2" Type="http://schemas.openxmlformats.org/officeDocument/2006/relationships/hyperlink" Target="http://roar.eprints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oaj.org/" TargetMode="External"/><Relationship Id="rId5" Type="http://schemas.openxmlformats.org/officeDocument/2006/relationships/hyperlink" Target="http://oaister.worldcat.org/" TargetMode="External"/><Relationship Id="rId4" Type="http://schemas.openxmlformats.org/officeDocument/2006/relationships/hyperlink" Target="http://www.driver-repository.e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hyperlink" Target="http://www.biomedcentral.com/" TargetMode="External"/><Relationship Id="rId7" Type="http://schemas.openxmlformats.org/officeDocument/2006/relationships/hyperlink" Target="http://www.ncbi.nlm.nih.gov/pmc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hyperlink" Target="http://www.scielo.org/php/index.php" TargetMode="External"/><Relationship Id="rId4" Type="http://schemas.openxmlformats.org/officeDocument/2006/relationships/hyperlink" Target="http://europepmc.org/" TargetMode="External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6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www.uab.cat/biblioteques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cataleg.uab.cat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5.png"/><Relationship Id="rId4" Type="http://schemas.openxmlformats.org/officeDocument/2006/relationships/hyperlink" Target="http://mlplus.hosted.exlibrisgroup.com/primo_library/libweb/action/search.do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bib.uab.cat/are/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sac.uab.cat/login?service=https://login.are.uab.cat/log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hyperlink" Target="http://mlplus.hosted.exlibrisgroup.com/primo_library/libweb/action/search.do?vid=34CBUC_UAB_V1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sites/entrez?holding=iescucmlib" TargetMode="External"/><Relationship Id="rId2" Type="http://schemas.openxmlformats.org/officeDocument/2006/relationships/hyperlink" Target="http://www.nlm.nih.gov/bsd/disted/pubmed.html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europepmc.org/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owok.fecyt.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hyperlink" Target="http://wokinfo.com/training_support/training/web-of-knowledg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help.scopus.com/flare/Content/tutorials/sc_menu.html" TargetMode="Externa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0.png"/><Relationship Id="rId7" Type="http://schemas.openxmlformats.org/officeDocument/2006/relationships/image" Target="../media/image66.png"/><Relationship Id="rId2" Type="http://schemas.openxmlformats.org/officeDocument/2006/relationships/hyperlink" Target="http://mlplus.hosted.exlibrisgroup.com/primo_library/libweb/action/search.do?vid=34CBUC_UAB_V1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hon.ch/HONselect/index_sp.html" TargetMode="External"/><Relationship Id="rId2" Type="http://schemas.openxmlformats.org/officeDocument/2006/relationships/hyperlink" Target="http://www.ncbi.nlm.nih.gov/mesh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hyperlink" Target="http://decs.bvs.br/E/homepagee.ht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Documento_de_Microsoft_Office_Word_97-20032.doc"/><Relationship Id="rId4" Type="http://schemas.openxmlformats.org/officeDocument/2006/relationships/oleObject" Target="../embeddings/Documento_de_Microsoft_Office_Word_97-20031.doc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www.refworks.com/refworks" TargetMode="External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://www.zotero.org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www.uab.cat/biblioteques/mendeley/" TargetMode="External"/><Relationship Id="rId4" Type="http://schemas.openxmlformats.org/officeDocument/2006/relationships/hyperlink" Target="http://www.mendeley.com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owok.fecyt.es/" TargetMode="Externa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98.png"/><Relationship Id="rId4" Type="http://schemas.openxmlformats.org/officeDocument/2006/relationships/image" Target="../media/image9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wPj0qgvfIs&amp;feature=youtu.be&amp;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msanz@buc.ucm.e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1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04.png"/><Relationship Id="rId4" Type="http://schemas.openxmlformats.org/officeDocument/2006/relationships/hyperlink" Target="http://creativecommons.org/licenses/by-nc-sa/3.0/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es/search?q=maduracion+in+vitro&amp;oq=maduracion+in+vitro&amp;aqs=chrome..69i57j0l5.4927j0j4&amp;sourceid=chrome&amp;es_sm=93&amp;ie=UTF-8" TargetMode="External"/><Relationship Id="rId13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hyperlink" Target="https://www.google.com/?gfe_rd=cr&amp;ei=Cnt0VOyVBILf8gfWvYDoCQ&amp;gws_rd=cr,ssl&amp;fg=1" TargetMode="Externa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?gfe_rd=cr&amp;ei=Cnt0VOyVBILf8gfWvYDoCQ&amp;gws_rd=cr&amp;fg=1" TargetMode="External"/><Relationship Id="rId11" Type="http://schemas.openxmlformats.org/officeDocument/2006/relationships/image" Target="../media/image21.jpeg"/><Relationship Id="rId5" Type="http://schemas.openxmlformats.org/officeDocument/2006/relationships/hyperlink" Target="http://www.google.com/advanced_search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www.google.com/intl/en/insidesearch/tipstricks/all.html" TargetMode="External"/><Relationship Id="rId9" Type="http://schemas.openxmlformats.org/officeDocument/2006/relationships/hyperlink" Target="http://scholar.googl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148"/>
            <a:ext cx="9180512" cy="688114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51520" y="650593"/>
            <a:ext cx="8928992" cy="1200329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3600" b="1" cap="all" dirty="0">
                <a:solidFill>
                  <a:schemeClr val="bg1"/>
                </a:solidFill>
              </a:rPr>
              <a:t>Masters in Laboratory </a:t>
            </a:r>
            <a:r>
              <a:rPr lang="en-US" sz="3600" b="1" cap="all" dirty="0" smtClean="0">
                <a:solidFill>
                  <a:schemeClr val="bg1"/>
                </a:solidFill>
              </a:rPr>
              <a:t>Animal Science and Animal </a:t>
            </a:r>
            <a:r>
              <a:rPr lang="en-US" sz="3600" b="1" cap="all" dirty="0">
                <a:solidFill>
                  <a:schemeClr val="bg1"/>
                </a:solidFill>
              </a:rPr>
              <a:t>Welfare </a:t>
            </a:r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4221088"/>
            <a:ext cx="8892480" cy="2431435"/>
          </a:xfrm>
          <a:prstGeom prst="rect">
            <a:avLst/>
          </a:prstGeom>
          <a:solidFill>
            <a:schemeClr val="tx1">
              <a:alpha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Bibliographic </a:t>
            </a:r>
            <a:r>
              <a:rPr lang="en-US" sz="2800" b="1" dirty="0">
                <a:solidFill>
                  <a:schemeClr val="bg1"/>
                </a:solidFill>
              </a:rPr>
              <a:t>searches</a:t>
            </a:r>
            <a:endParaRPr lang="es-ES" sz="2800" b="1" dirty="0" smtClean="0">
              <a:solidFill>
                <a:schemeClr val="bg1"/>
              </a:solidFill>
            </a:endParaRPr>
          </a:p>
          <a:p>
            <a:r>
              <a:rPr lang="es-ES" sz="2800" b="1" dirty="0" smtClean="0">
                <a:solidFill>
                  <a:schemeClr val="bg1"/>
                </a:solidFill>
              </a:rPr>
              <a:t>28 </a:t>
            </a:r>
            <a:r>
              <a:rPr lang="es-ES" sz="2800" b="1" dirty="0" err="1" smtClean="0">
                <a:solidFill>
                  <a:schemeClr val="bg1"/>
                </a:solidFill>
              </a:rPr>
              <a:t>November</a:t>
            </a:r>
            <a:r>
              <a:rPr lang="es-ES" sz="2800" b="1" dirty="0" smtClean="0">
                <a:solidFill>
                  <a:schemeClr val="bg1"/>
                </a:solidFill>
              </a:rPr>
              <a:t> 2014</a:t>
            </a:r>
          </a:p>
          <a:p>
            <a:pPr algn="r"/>
            <a:r>
              <a:rPr lang="es-ES" sz="2400" b="1" dirty="0" smtClean="0">
                <a:solidFill>
                  <a:schemeClr val="bg1"/>
                </a:solidFill>
              </a:rPr>
              <a:t>Mar Sanz </a:t>
            </a:r>
            <a:r>
              <a:rPr lang="es-ES" sz="2400" b="1" dirty="0" smtClean="0">
                <a:solidFill>
                  <a:schemeClr val="bg1"/>
                </a:solidFill>
              </a:rPr>
              <a:t>Luengo</a:t>
            </a:r>
          </a:p>
          <a:p>
            <a:pPr algn="r"/>
            <a:r>
              <a:rPr lang="es-ES" sz="2400" b="1" dirty="0" err="1" smtClean="0">
                <a:solidFill>
                  <a:schemeClr val="bg1"/>
                </a:solidFill>
              </a:rPr>
              <a:t>Presentation</a:t>
            </a:r>
            <a:r>
              <a:rPr lang="es-ES" sz="2400" b="1" dirty="0" smtClean="0">
                <a:solidFill>
                  <a:schemeClr val="bg1"/>
                </a:solidFill>
              </a:rPr>
              <a:t>: Carmen Muñoz Serrano</a:t>
            </a:r>
            <a:endParaRPr lang="es-ES" sz="2400" b="1" dirty="0" smtClean="0">
              <a:solidFill>
                <a:schemeClr val="bg1"/>
              </a:solidFill>
            </a:endParaRPr>
          </a:p>
          <a:p>
            <a:pPr algn="r"/>
            <a:r>
              <a:rPr lang="es-ES" sz="2400" b="1" dirty="0" smtClean="0">
                <a:solidFill>
                  <a:schemeClr val="bg1"/>
                </a:solidFill>
              </a:rPr>
              <a:t>Complutense </a:t>
            </a:r>
            <a:r>
              <a:rPr lang="es-ES" sz="2400" b="1" dirty="0" err="1" smtClean="0">
                <a:solidFill>
                  <a:schemeClr val="bg1"/>
                </a:solidFill>
              </a:rPr>
              <a:t>University</a:t>
            </a:r>
            <a:r>
              <a:rPr lang="es-ES" sz="2400" b="1" dirty="0" smtClean="0">
                <a:solidFill>
                  <a:schemeClr val="bg1"/>
                </a:solidFill>
              </a:rPr>
              <a:t> of Madrid</a:t>
            </a:r>
          </a:p>
          <a:p>
            <a:pPr algn="r"/>
            <a:r>
              <a:rPr lang="es-ES" sz="2400" b="1" dirty="0" err="1" smtClean="0">
                <a:solidFill>
                  <a:schemeClr val="bg1"/>
                </a:solidFill>
              </a:rPr>
              <a:t>School</a:t>
            </a:r>
            <a:r>
              <a:rPr lang="es-ES" sz="2400" b="1" dirty="0" smtClean="0">
                <a:solidFill>
                  <a:schemeClr val="bg1"/>
                </a:solidFill>
              </a:rPr>
              <a:t> of </a:t>
            </a:r>
            <a:r>
              <a:rPr lang="es-ES" sz="2400" b="1" dirty="0" err="1" smtClean="0">
                <a:solidFill>
                  <a:schemeClr val="bg1"/>
                </a:solidFill>
              </a:rPr>
              <a:t>Veterinary</a:t>
            </a:r>
            <a:r>
              <a:rPr lang="es-ES" sz="2400" b="1" dirty="0" smtClean="0">
                <a:solidFill>
                  <a:schemeClr val="bg1"/>
                </a:solidFill>
              </a:rPr>
              <a:t> Medicine. Library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1028" name="AutoShape 4" descr="Resultado de imagen de u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de uc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data:image/jpeg;base64,/9j/4AAQSkZJRgABAQAAAQABAAD/2wCEAAkGBwgHBgkIBwgKCgkLDRYPDQwMDRsUFRAWIB0iIiAdHx8kKDQsJCYxJx8fLT0tMTU3Ojo6Iys/RD84QzQ5OjcBCgoKDQwNGg8PGjclHyU3Nzc3Nzc3Nzc3Nzc3Nzc3Nzc3Nzc3Nzc3Nzc3Nzc3Nzc3Nzc3Nzc3Nzc3Nzc3Nzc3N//AABEIAHMAcwMBEQACEQEDEQH/xAAbAAEAAQUBAAAAAAAAAAAAAAAABAIDBQYHAf/EADYQAAEDAgMFBwIDCQAAAAAAAAEAAgMEEQUSIQYTMUFRBxQVImFxgTKhQpGxIyQzREVUkqLw/8QAGQEBAAMBAQAAAAAAAAAAAAAAAAIDBAEF/8QAMREAAgECAwQJAwUBAAAAAAAAAAECAxEEITESE0FRFCJSYXGBkbHwocHRBSMyM0Lh/9oADAMBAAIRAxEAPwDuKAIAgCAIAgCAIAgCAIAgCAIAgCAIAgCAIAgCAIAgCAIAgCAIAgCAIAgCAICiSRsTC+RzWsaLlzjYAIDGyYwXNLqSmdKwG28e7I3hf1P2VLrLgiahzLfi1QHW3MDrOyutI5tuHUa8QodI7vnod3ZKpcTincI3tdFIeDX8/Y8D8K2NSMsiLi0TwrCIQBAEAQBAEAQBAEB4eCA16vqW1lU4PJ7vAbNaPxvH4j1AIsB721sslWpd24ItjGyuY7aTERgVGKitpZ55ZgdyxrrMzDXK5973sCfg+qbtJXmE7uyMNFt9QCoLamhcyB0paJYpiXBhaMotc5nEkC3qPmSUZcA01xNtlp3btpmY7LMAW70HPGeNvLfzaDh09LGE4bOT48fnEJ3JOE1jy401Qf2jOZ5hX0puSz1RCas8jLK0iEAQBAEAQBAEAQFium7vSTTC12MLhf0C5J2VzqzZhcMgG9pYznLWNLjnbxI5+upB+FjpK8o3LZPJmr9p73uroYC57oRAJBGHkDNmcL2HO2l172CpU5wk5xvY8P8AUa9WnUgoSte5otK4PqIbyiZ2QSAsLhunX0HHj91zBwp1ZNSpJW7jmOnUowUoVWzs+Cbys2VpnzPdLK+DNnebku4g3WDFQW1OK5s9PDSbpwk9bL2ILnthqqWSOwBFiA21uYH/AHVY6OU7c0aZaGzxOzMB6hayorQBAEAQBAEAQBARMVYZMPqGAXLo3AD4UZK8Wjq1MbhkgNVE8WIe0jNrqSAep5D0WSjLrJ/ODLJrI1TtHLRjlLvCAzcMzkmwtndfXl7r3cNOUKE3HXI8XGQhPE01U0szWJnYcyGNtJLC6pc+zg2TMba8rnl+qnhq1eVVKWngRxuGw0KEpQ1Xe3x8TqWzcgi2QopDwFKHfZedinac33s9LCr9qHgvYx1aHRvpIjYEagD1A14rFRTU0uSNUv4m0038FnstZUXUAQBAEAQBAEAQFMjczCOqA1tueCXcAWMbrsJ5N4gjmbcLdFinCUZWXz57FyaaMZV4KKob9sorHseXiimZGQ4k62edb/PuLrXRxD/y7MpqUYT/AJRTLZwGGpJjGBsw9rnZnVE72ytYOgDuVr6eqvlials5fUojg8OtIL0MrRQ9zpDCJ31MQkD3SBjY7gWAsBplbYa26LBVqbXh8+iNkY2LFI0V2KZo8xhj8rMxubKyjCyu+JGbvkbawZWgdFcQKkAQBAEAQBAYfHtpcL2fMPilQYt9fJZhN7ceHupQhKbtFXONpZtmHPaVsx/eyfERVnRq/YZHeQ5nju0vZkfzUp9oinRq/YY3kOZjsR282ZqbPjqpmytPlcIiLKMsJVkrOD+h1VYLiQ49vMJsWTTZvK5oeWaa87e+t1nlgMStIX9Czf0uLLsm22ANe5wlHMbvdkEXvz+R+SisFiW/6/b8nd/TX+iJU7a4bWPIfWCKMm5Aafn87XV0cDWTvKLIOtC1kzMYVtrsrRx27/5ud43K7o9bsMhvIdpGTb2hbMGw8TZ/iVzcVuw/QbyHaXqVt2+2Yd/V6ce5XNzV7D9Gd3kO0vUzeHYlR4nTNqaGdk0L75Xt4Hkq+NmSJaAIAgCA5P23/Vhfu/8AQLd+nf2y8PuUYn+C8fsaxHheHS4Vh8cgp4Kiqii3colJldI6TLqy9stuaqeLxEK9SUbtRcrq2VlG+vO/AkqVN043ybS8bkWnZhtdipwaPDhCx0joY6neOMzXC/mcL5SLjUWFgrpyxFGh0p1L6Nqy2bclx87kEqc57tRtwuO4Uja+Vvd2mNmD95DC423m7Bvx63XekVd0ntZ7zZ8tpobuCm1b/NydT0+G1NVhkfhtLEKilfUyHPJa4D9Pq+nQHros1SpiKdOq963syUVkuNs9Ncy2MacpQ6qzVyNiIpsk+L1MNJWyvmbCxkM0j4c+UuL3EnMTawtcBXYfe3jhoNwSTbukpWvay4eebK6mxnUaTztk3Yop6TDMUwyaYRsw6odUtihdnLo85ZfKSdQ02+CpVK2Jw1eMG9uOy2+DtfVW1a+qORhSqQbtsu9u7Qvx4DGaGKGogMFa6DzOkJux/emx5rcPpPsqpfqElVcoSvBP6btyt6k1h1sJSVnb72MXiVRh8LqqhhwxrRE50cc5keZczTa7hexvb6bLbhqdeSjWlU1zastm2tufmUVJQjeChoTMdwE4dhFJOIpGyxER1bnNIDnOGdpHUC+XTmFRgv1Df4icLqzzj4LJ+b18Cyth93TT4rXz+WOg9lc7jg1M2+gLx/uVnxatiJ+P2RZS/rj84s6Os5YEAQBAc37W8IrcVFAaKISbpzi+7w21x6rThK0KNRufL7oqrQc4pLmc+qcBx6cUwkpo/wB2iEceSZgIAJI/FxuVsp4nCwcrN9Z3eT/BTKlUdr8O8mSU20z2vPcKVs8jS2SqjEQmeCLHzZufUarPGOBTXWlZZqPW2V5W/wCFn774K/PK5Q+l2jdHk8Lpge7mmMjd2HGMty2JzdF2KwSd9uWu1bO1735cx+/a2ytLcNPUtw0W0sE1LK3D2E00JgjDiwgtN73GbXiVObwU4yi5PrO711y0y7iMVXi07aK3D8hlJtDHLIWYNTthla1slMI49y6xuDlzcdeIsuN4OUUnUd1o7u/rbTuCVZX6qs+GVvcorKDaKspnU0mFtZCZGvyRNYwNIaWgCx4WJUqM8HSmpxm7pWu7vv5HJxryjsuOXl+SuSm2olpBTS0b3NEO5zue3NkDw8a5uILRr0UY9AjPbi7Z30dr2ty4pkn0hx2Wu7h48y+Itpi9sj8JpHT3aXTvji3kliD5jm14C/AlQ2MFaynLZ5XlZeCt6Hb19XFX55X9yM3CtpHd7zwB4q2lsokmYQbm9wM2hB4K7eYPqWy2dLJ+HIhs1ne/HvN+7N6KooKKGnqmBsjXPJAcDoXEjgsOIqRqVpTjo7eyL6ScYJM6QOCqJhAEAQEeqpI6ltnhAQjgdMeQQHngVN0QDwKm6ICnwCm6IB4BTJcHngFN0QHowCm6JcHowGm6ID3wKm6ICTS4bDTOzMAQE1AEAQBAEAQBAEAQBAEAQBAEAQBAEAQBAEAQBAEAQBAEAQBAEAQBAEAQBAEAQBAEAQBAEAQBAEAQBAEAQBAEAQBAEAQBAEAQBAEAQBAE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5872932"/>
            <a:ext cx="1680121" cy="65743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0" y="6669360"/>
            <a:ext cx="365415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 smtClean="0"/>
              <a:t>http://</a:t>
            </a:r>
            <a:r>
              <a:rPr lang="es-ES" sz="800" dirty="0"/>
              <a:t>www.flickr.com/photos/91155980@N07/10987266585/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1124744"/>
            <a:ext cx="8373616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s-ES" sz="2200" dirty="0" smtClean="0">
                <a:latin typeface="Calibri" pitchFamily="34" charset="0"/>
              </a:rPr>
              <a:t> </a:t>
            </a:r>
            <a:r>
              <a:rPr lang="es-ES" sz="2200" dirty="0" err="1" smtClean="0">
                <a:latin typeface="Calibri" pitchFamily="34" charset="0"/>
              </a:rPr>
              <a:t>Due</a:t>
            </a:r>
            <a:r>
              <a:rPr lang="es-ES" sz="2200" dirty="0" smtClean="0">
                <a:latin typeface="Calibri" pitchFamily="34" charset="0"/>
              </a:rPr>
              <a:t> </a:t>
            </a:r>
            <a:r>
              <a:rPr lang="es-ES" sz="2200" dirty="0" err="1" smtClean="0">
                <a:latin typeface="Calibri" pitchFamily="34" charset="0"/>
              </a:rPr>
              <a:t>to</a:t>
            </a:r>
            <a:r>
              <a:rPr lang="es-ES" sz="2200" dirty="0" smtClean="0">
                <a:latin typeface="Calibri" pitchFamily="34" charset="0"/>
              </a:rPr>
              <a:t> </a:t>
            </a:r>
            <a:r>
              <a:rPr lang="es-ES" sz="2200" dirty="0" err="1" smtClean="0">
                <a:latin typeface="Calibri" pitchFamily="34" charset="0"/>
              </a:rPr>
              <a:t>limited</a:t>
            </a:r>
            <a:r>
              <a:rPr lang="es-ES" sz="2200" dirty="0" smtClean="0">
                <a:latin typeface="Calibri" pitchFamily="34" charset="0"/>
              </a:rPr>
              <a:t> </a:t>
            </a:r>
            <a:r>
              <a:rPr lang="es-ES" sz="2200" dirty="0" err="1" smtClean="0">
                <a:latin typeface="Calibri" pitchFamily="34" charset="0"/>
              </a:rPr>
              <a:t>access</a:t>
            </a:r>
            <a:r>
              <a:rPr lang="es-ES" sz="2200" dirty="0" smtClean="0">
                <a:latin typeface="Calibri" pitchFamily="34" charset="0"/>
              </a:rPr>
              <a:t> </a:t>
            </a:r>
            <a:r>
              <a:rPr lang="es-ES" sz="2200" dirty="0" err="1" smtClean="0">
                <a:latin typeface="Calibri" pitchFamily="34" charset="0"/>
              </a:rPr>
              <a:t>to</a:t>
            </a:r>
            <a:r>
              <a:rPr lang="es-ES" sz="2200" dirty="0" smtClean="0">
                <a:latin typeface="Calibri" pitchFamily="34" charset="0"/>
              </a:rPr>
              <a:t> </a:t>
            </a:r>
            <a:r>
              <a:rPr lang="es-ES" sz="2200" dirty="0" err="1" smtClean="0">
                <a:latin typeface="Calibri" pitchFamily="34" charset="0"/>
              </a:rPr>
              <a:t>scientific</a:t>
            </a:r>
            <a:r>
              <a:rPr lang="es-ES" sz="2200" dirty="0" smtClean="0">
                <a:latin typeface="Calibri" pitchFamily="34" charset="0"/>
              </a:rPr>
              <a:t> and </a:t>
            </a:r>
            <a:r>
              <a:rPr lang="es-ES" sz="2200" dirty="0" err="1" smtClean="0">
                <a:latin typeface="Calibri" pitchFamily="34" charset="0"/>
              </a:rPr>
              <a:t>technical</a:t>
            </a:r>
            <a:r>
              <a:rPr lang="es-ES" sz="2200" dirty="0" smtClean="0">
                <a:latin typeface="Calibri" pitchFamily="34" charset="0"/>
              </a:rPr>
              <a:t> </a:t>
            </a:r>
            <a:r>
              <a:rPr lang="es-ES" sz="2200" dirty="0" err="1" smtClean="0">
                <a:latin typeface="Calibri" pitchFamily="34" charset="0"/>
              </a:rPr>
              <a:t>information</a:t>
            </a:r>
            <a:r>
              <a:rPr lang="es-ES" sz="2200" dirty="0" smtClean="0">
                <a:latin typeface="Calibri" pitchFamily="34" charset="0"/>
              </a:rPr>
              <a:t>, Open Access </a:t>
            </a:r>
            <a:r>
              <a:rPr lang="es-ES" sz="2200" dirty="0" err="1" smtClean="0">
                <a:latin typeface="Calibri" pitchFamily="34" charset="0"/>
              </a:rPr>
              <a:t>trend</a:t>
            </a:r>
            <a:r>
              <a:rPr lang="es-ES" sz="2200" dirty="0" smtClean="0">
                <a:latin typeface="Calibri" pitchFamily="34" charset="0"/>
              </a:rPr>
              <a:t> </a:t>
            </a:r>
            <a:r>
              <a:rPr lang="es-ES" sz="2200" dirty="0" err="1" smtClean="0">
                <a:latin typeface="Calibri" pitchFamily="34" charset="0"/>
              </a:rPr>
              <a:t>appears</a:t>
            </a:r>
            <a:r>
              <a:rPr lang="es-ES" sz="2200" dirty="0" smtClean="0">
                <a:latin typeface="Calibri" pitchFamily="34" charset="0"/>
              </a:rPr>
              <a:t> as </a:t>
            </a:r>
            <a:r>
              <a:rPr lang="es-ES" sz="2200" dirty="0" err="1" smtClean="0">
                <a:latin typeface="Calibri" pitchFamily="34" charset="0"/>
              </a:rPr>
              <a:t>solution</a:t>
            </a:r>
            <a:r>
              <a:rPr lang="es-ES" sz="2200" dirty="0" smtClean="0">
                <a:latin typeface="Calibri" pitchFamily="34" charset="0"/>
              </a:rPr>
              <a:t> </a:t>
            </a:r>
            <a:r>
              <a:rPr lang="es-ES" sz="2200" dirty="0" err="1" smtClean="0">
                <a:latin typeface="Calibri" pitchFamily="34" charset="0"/>
              </a:rPr>
              <a:t>to</a:t>
            </a:r>
            <a:r>
              <a:rPr lang="es-ES" sz="2200" dirty="0" smtClean="0">
                <a:latin typeface="Calibri" pitchFamily="34" charset="0"/>
              </a:rPr>
              <a:t> </a:t>
            </a:r>
            <a:r>
              <a:rPr lang="es-ES" sz="2200" dirty="0" err="1" smtClean="0">
                <a:latin typeface="Calibri" pitchFamily="34" charset="0"/>
              </a:rPr>
              <a:t>overcome</a:t>
            </a:r>
            <a:r>
              <a:rPr lang="es-ES" sz="2200" dirty="0" smtClean="0">
                <a:latin typeface="Calibri" pitchFamily="34" charset="0"/>
              </a:rPr>
              <a:t> </a:t>
            </a:r>
            <a:r>
              <a:rPr lang="es-ES" sz="2200" dirty="0" err="1" smtClean="0">
                <a:latin typeface="Calibri" pitchFamily="34" charset="0"/>
              </a:rPr>
              <a:t>such</a:t>
            </a:r>
            <a:r>
              <a:rPr lang="es-ES" sz="2200" dirty="0" smtClean="0">
                <a:latin typeface="Calibri" pitchFamily="34" charset="0"/>
              </a:rPr>
              <a:t> </a:t>
            </a:r>
            <a:r>
              <a:rPr lang="es-ES" sz="2200" dirty="0" err="1" smtClean="0">
                <a:latin typeface="Calibri" pitchFamily="34" charset="0"/>
              </a:rPr>
              <a:t>barries</a:t>
            </a:r>
            <a:endParaRPr lang="es-ES" sz="2400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Public</a:t>
            </a:r>
            <a:r>
              <a:rPr lang="es-ES" sz="2400" dirty="0" smtClean="0">
                <a:latin typeface="Calibri" pitchFamily="34" charset="0"/>
              </a:rPr>
              <a:t> and free </a:t>
            </a:r>
            <a:r>
              <a:rPr lang="es-ES" sz="2400" dirty="0" err="1" smtClean="0">
                <a:latin typeface="Calibri" pitchFamily="34" charset="0"/>
              </a:rPr>
              <a:t>access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to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information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through</a:t>
            </a:r>
            <a:r>
              <a:rPr lang="es-ES" sz="2400" dirty="0" smtClean="0">
                <a:latin typeface="Calibri" pitchFamily="34" charset="0"/>
              </a:rPr>
              <a:t> internet </a:t>
            </a:r>
            <a:r>
              <a:rPr lang="es-ES" sz="2400" dirty="0" err="1" smtClean="0">
                <a:latin typeface="Calibri" pitchFamily="34" charset="0"/>
              </a:rPr>
              <a:t>allowing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reading</a:t>
            </a:r>
            <a:r>
              <a:rPr lang="es-ES" sz="2400" dirty="0" smtClean="0">
                <a:latin typeface="Calibri" pitchFamily="34" charset="0"/>
              </a:rPr>
              <a:t>, </a:t>
            </a:r>
            <a:r>
              <a:rPr lang="es-ES" sz="2400" dirty="0" err="1" smtClean="0">
                <a:latin typeface="Calibri" pitchFamily="34" charset="0"/>
              </a:rPr>
              <a:t>downloading</a:t>
            </a:r>
            <a:r>
              <a:rPr lang="es-ES" sz="2400" dirty="0" smtClean="0">
                <a:latin typeface="Calibri" pitchFamily="34" charset="0"/>
              </a:rPr>
              <a:t>, </a:t>
            </a:r>
            <a:r>
              <a:rPr lang="es-ES" sz="2400" dirty="0" err="1" smtClean="0">
                <a:latin typeface="Calibri" pitchFamily="34" charset="0"/>
              </a:rPr>
              <a:t>copying</a:t>
            </a:r>
            <a:r>
              <a:rPr lang="es-ES" sz="2400" dirty="0" smtClean="0">
                <a:latin typeface="Calibri" pitchFamily="34" charset="0"/>
              </a:rPr>
              <a:t>, </a:t>
            </a:r>
            <a:r>
              <a:rPr lang="es-ES" sz="2400" dirty="0" err="1" smtClean="0">
                <a:latin typeface="Calibri" pitchFamily="34" charset="0"/>
              </a:rPr>
              <a:t>distributing</a:t>
            </a:r>
            <a:r>
              <a:rPr lang="es-ES" sz="2400" dirty="0" smtClean="0">
                <a:latin typeface="Calibri" pitchFamily="34" charset="0"/>
              </a:rPr>
              <a:t>, </a:t>
            </a:r>
            <a:r>
              <a:rPr lang="es-ES" sz="2400" dirty="0" err="1" smtClean="0">
                <a:latin typeface="Calibri" pitchFamily="34" charset="0"/>
              </a:rPr>
              <a:t>printing</a:t>
            </a:r>
            <a:r>
              <a:rPr lang="es-ES" sz="2400" dirty="0" smtClean="0">
                <a:latin typeface="Calibri" pitchFamily="34" charset="0"/>
              </a:rPr>
              <a:t>, </a:t>
            </a:r>
            <a:r>
              <a:rPr lang="es-ES" sz="2400" dirty="0" err="1" smtClean="0">
                <a:latin typeface="Calibri" pitchFamily="34" charset="0"/>
              </a:rPr>
              <a:t>searching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or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linkage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to</a:t>
            </a:r>
            <a:r>
              <a:rPr lang="es-ES" sz="2400" dirty="0" smtClean="0">
                <a:latin typeface="Calibri" pitchFamily="34" charset="0"/>
              </a:rPr>
              <a:t> full </a:t>
            </a:r>
            <a:r>
              <a:rPr lang="es-ES" sz="2400" dirty="0" err="1" smtClean="0">
                <a:latin typeface="Calibri" pitchFamily="34" charset="0"/>
              </a:rPr>
              <a:t>text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publications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without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any</a:t>
            </a:r>
            <a:r>
              <a:rPr lang="es-ES" sz="2400" dirty="0" smtClean="0">
                <a:latin typeface="Calibri" pitchFamily="34" charset="0"/>
              </a:rPr>
              <a:t> legal, </a:t>
            </a:r>
            <a:r>
              <a:rPr lang="es-ES" sz="2400" dirty="0" err="1" smtClean="0">
                <a:latin typeface="Calibri" pitchFamily="34" charset="0"/>
              </a:rPr>
              <a:t>technical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or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financial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limitation</a:t>
            </a:r>
            <a:r>
              <a:rPr lang="es-ES" sz="2400" dirty="0" smtClean="0">
                <a:latin typeface="Calibri" pitchFamily="34" charset="0"/>
              </a:rPr>
              <a:t>. </a:t>
            </a:r>
            <a:r>
              <a:rPr lang="es-ES" sz="2400" dirty="0" err="1" smtClean="0">
                <a:latin typeface="Calibri" pitchFamily="34" charset="0"/>
              </a:rPr>
              <a:t>The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only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requesite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is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to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keep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text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integrity</a:t>
            </a:r>
            <a:r>
              <a:rPr lang="es-ES" sz="2400" dirty="0" smtClean="0">
                <a:latin typeface="Calibri" pitchFamily="34" charset="0"/>
              </a:rPr>
              <a:t> and </a:t>
            </a:r>
            <a:r>
              <a:rPr lang="es-ES" sz="2400" dirty="0" err="1" smtClean="0">
                <a:latin typeface="Calibri" pitchFamily="34" charset="0"/>
              </a:rPr>
              <a:t>authorship</a:t>
            </a:r>
            <a:r>
              <a:rPr lang="es-ES" sz="2400" dirty="0" smtClean="0">
                <a:latin typeface="Calibri" pitchFamily="34" charset="0"/>
              </a:rPr>
              <a:t> once </a:t>
            </a:r>
            <a:r>
              <a:rPr lang="es-ES" sz="2400" dirty="0" err="1" smtClean="0">
                <a:latin typeface="Calibri" pitchFamily="34" charset="0"/>
              </a:rPr>
              <a:t>they</a:t>
            </a:r>
            <a:r>
              <a:rPr lang="es-ES" sz="2400" dirty="0" smtClean="0">
                <a:latin typeface="Calibri" pitchFamily="34" charset="0"/>
              </a:rPr>
              <a:t> are </a:t>
            </a:r>
            <a:r>
              <a:rPr lang="es-ES" sz="2400" dirty="0" err="1" smtClean="0">
                <a:latin typeface="Calibri" pitchFamily="34" charset="0"/>
              </a:rPr>
              <a:t>cited</a:t>
            </a:r>
            <a:r>
              <a:rPr lang="es-ES" sz="2400" dirty="0" smtClean="0">
                <a:latin typeface="Calibri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s-ES" sz="2400" dirty="0" smtClean="0">
                <a:latin typeface="Calibri" pitchFamily="34" charset="0"/>
              </a:rPr>
              <a:t> Open Access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does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not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imply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lower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scientific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quality</a:t>
            </a:r>
            <a:endParaRPr lang="es-ES" sz="2400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s-ES" sz="2400" dirty="0" smtClean="0">
                <a:latin typeface="Calibri" pitchFamily="34" charset="0"/>
              </a:rPr>
              <a:t> Open Access </a:t>
            </a:r>
            <a:r>
              <a:rPr lang="es-ES" sz="2400" dirty="0" err="1" smtClean="0">
                <a:latin typeface="Calibri" pitchFamily="34" charset="0"/>
              </a:rPr>
              <a:t>sample</a:t>
            </a:r>
            <a:r>
              <a:rPr lang="es-ES" sz="2400" dirty="0" smtClean="0">
                <a:latin typeface="Calibri" pitchFamily="34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endParaRPr lang="es-ES" sz="16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lvl="3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Experimental </a:t>
            </a:r>
            <a:r>
              <a:rPr lang="es-ES" sz="22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Animals</a:t>
            </a:r>
            <a:endParaRPr lang="es-ES" sz="2200" b="1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lvl="3">
              <a:spcBef>
                <a:spcPts val="600"/>
              </a:spcBef>
              <a:buClr>
                <a:schemeClr val="accent1"/>
              </a:buClr>
            </a:pPr>
            <a:r>
              <a:rPr lang="es-ES" dirty="0" smtClean="0">
                <a:latin typeface="Calibri" pitchFamily="34" charset="0"/>
                <a:hlinkClick r:id="rId2"/>
              </a:rPr>
              <a:t>https</a:t>
            </a:r>
            <a:r>
              <a:rPr lang="es-ES" dirty="0">
                <a:latin typeface="Calibri" pitchFamily="34" charset="0"/>
                <a:hlinkClick r:id="rId2"/>
              </a:rPr>
              <a:t>://www.jstage.jst.go.jp/browse/expanim</a:t>
            </a:r>
            <a:endParaRPr lang="es-ES_tradnl" dirty="0">
              <a:latin typeface="Calibri" pitchFamily="34" charset="0"/>
            </a:endParaRPr>
          </a:p>
        </p:txBody>
      </p:sp>
      <p:pic>
        <p:nvPicPr>
          <p:cNvPr id="10" name="Picture 6" descr="open_acc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1191414" cy="1191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 rot="2490378">
            <a:off x="7145272" y="596791"/>
            <a:ext cx="2245726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Internet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179512" y="260648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 smtClean="0">
                <a:latin typeface="Berlin Sans FB Demi" pitchFamily="34" charset="0"/>
              </a:rPr>
              <a:t>Open Access</a:t>
            </a:r>
            <a:endParaRPr lang="es-ES" sz="3200" dirty="0">
              <a:latin typeface="Berlin Sans FB Dem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797152"/>
            <a:ext cx="4276725" cy="876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7504" y="188442"/>
            <a:ext cx="8280920" cy="576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7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Open Access</a:t>
            </a:r>
            <a:r>
              <a:rPr lang="es-ES_tradnl" sz="2700" b="1" dirty="0" smtClean="0">
                <a:latin typeface="Berlin Sans FB Demi" pitchFamily="34" charset="0"/>
                <a:ea typeface="+mj-ea"/>
                <a:cs typeface="+mj-cs"/>
              </a:rPr>
              <a:t>: </a:t>
            </a:r>
            <a:r>
              <a:rPr lang="es-ES_tradnl" sz="2700" b="1" dirty="0" err="1" smtClean="0">
                <a:latin typeface="Berlin Sans FB Demi" pitchFamily="34" charset="0"/>
                <a:ea typeface="+mj-ea"/>
                <a:cs typeface="+mj-cs"/>
              </a:rPr>
              <a:t>Repositories</a:t>
            </a:r>
            <a:r>
              <a:rPr lang="es-ES_tradnl" sz="2700" b="1" dirty="0" smtClean="0">
                <a:latin typeface="Berlin Sans FB Demi" pitchFamily="34" charset="0"/>
                <a:ea typeface="+mj-ea"/>
                <a:cs typeface="+mj-cs"/>
              </a:rPr>
              <a:t> and e-</a:t>
            </a:r>
            <a:r>
              <a:rPr lang="es-ES_tradnl" sz="2700" b="1" dirty="0" err="1" smtClean="0">
                <a:latin typeface="Berlin Sans FB Demi" pitchFamily="34" charset="0"/>
                <a:ea typeface="+mj-ea"/>
                <a:cs typeface="+mj-cs"/>
              </a:rPr>
              <a:t>journals</a:t>
            </a:r>
            <a:endParaRPr kumimoji="0" lang="es-ES_tradnl" sz="27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536" y="764704"/>
            <a:ext cx="7993062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Clr>
                <a:schemeClr val="tx1"/>
              </a:buClr>
              <a:buFontTx/>
              <a:buChar char="•"/>
            </a:pPr>
            <a:r>
              <a:rPr lang="es-ES" sz="2400" b="1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ROAR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:</a:t>
            </a:r>
            <a:r>
              <a:rPr lang="es-ES" sz="2400" b="1" dirty="0">
                <a:latin typeface="Calibri" pitchFamily="34" charset="0"/>
              </a:rPr>
              <a:t> </a:t>
            </a:r>
            <a:r>
              <a:rPr lang="es-ES" sz="2400" dirty="0" err="1">
                <a:latin typeface="Calibri" pitchFamily="34" charset="0"/>
              </a:rPr>
              <a:t>Registry</a:t>
            </a:r>
            <a:r>
              <a:rPr lang="es-ES" sz="2400" dirty="0">
                <a:latin typeface="Calibri" pitchFamily="34" charset="0"/>
              </a:rPr>
              <a:t> of Open Access </a:t>
            </a:r>
            <a:r>
              <a:rPr lang="es-ES" sz="2400" dirty="0" err="1">
                <a:latin typeface="Calibri" pitchFamily="34" charset="0"/>
              </a:rPr>
              <a:t>Repositories</a:t>
            </a:r>
            <a:endParaRPr lang="es-ES" sz="2400" dirty="0">
              <a:latin typeface="Calibri" pitchFamily="34" charset="0"/>
            </a:endParaRP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400" dirty="0">
                <a:latin typeface="Calibri" pitchFamily="34" charset="0"/>
                <a:hlinkClick r:id="rId2"/>
              </a:rPr>
              <a:t>http://roar.eprints.org/</a:t>
            </a:r>
            <a:endParaRPr lang="es-ES" sz="24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SzPct val="125000"/>
              <a:buFont typeface="Arial" charset="0"/>
              <a:buChar char="•"/>
            </a:pPr>
            <a:r>
              <a:rPr lang="es-ES" sz="2400" b="1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OPENDOAR:</a:t>
            </a: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 err="1">
                <a:latin typeface="Calibri" pitchFamily="34" charset="0"/>
              </a:rPr>
              <a:t>The</a:t>
            </a: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 err="1">
                <a:latin typeface="Calibri" pitchFamily="34" charset="0"/>
              </a:rPr>
              <a:t>Directory</a:t>
            </a:r>
            <a:r>
              <a:rPr lang="es-ES" sz="2400" dirty="0">
                <a:latin typeface="Calibri" pitchFamily="34" charset="0"/>
              </a:rPr>
              <a:t> of Open Access </a:t>
            </a:r>
            <a:r>
              <a:rPr lang="es-ES" sz="2400" dirty="0" err="1">
                <a:latin typeface="Calibri" pitchFamily="34" charset="0"/>
              </a:rPr>
              <a:t>Repository</a:t>
            </a:r>
            <a:endParaRPr lang="es-ES" sz="2400" dirty="0">
              <a:latin typeface="Calibri" pitchFamily="34" charset="0"/>
            </a:endParaRP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400" dirty="0">
                <a:latin typeface="Calibri" pitchFamily="34" charset="0"/>
                <a:hlinkClick r:id="rId3"/>
              </a:rPr>
              <a:t>http://opendoar.org/</a:t>
            </a:r>
            <a:endParaRPr lang="es-ES" sz="24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DRIVER:</a:t>
            </a:r>
            <a:r>
              <a:rPr lang="es-ES" sz="2400" dirty="0">
                <a:latin typeface="Calibri" pitchFamily="34" charset="0"/>
              </a:rPr>
              <a:t> Digital </a:t>
            </a:r>
            <a:r>
              <a:rPr lang="es-ES" sz="2400" dirty="0" err="1">
                <a:latin typeface="Calibri" pitchFamily="34" charset="0"/>
              </a:rPr>
              <a:t>Repository</a:t>
            </a: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 err="1">
                <a:latin typeface="Calibri" pitchFamily="34" charset="0"/>
              </a:rPr>
              <a:t>Infrastructure</a:t>
            </a: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 err="1">
                <a:latin typeface="Calibri" pitchFamily="34" charset="0"/>
              </a:rPr>
              <a:t>Vision</a:t>
            </a: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 err="1">
                <a:latin typeface="Calibri" pitchFamily="34" charset="0"/>
              </a:rPr>
              <a:t>for</a:t>
            </a: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 err="1">
                <a:latin typeface="Calibri" pitchFamily="34" charset="0"/>
              </a:rPr>
              <a:t>European</a:t>
            </a: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 err="1">
                <a:latin typeface="Calibri" pitchFamily="34" charset="0"/>
              </a:rPr>
              <a:t>Research</a:t>
            </a:r>
            <a:endParaRPr lang="es-ES" sz="2400" dirty="0">
              <a:latin typeface="Calibri" pitchFamily="34" charset="0"/>
            </a:endParaRP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400" dirty="0" smtClean="0">
                <a:latin typeface="Calibri" pitchFamily="34" charset="0"/>
                <a:hlinkClick r:id="rId4"/>
              </a:rPr>
              <a:t>http://www.driver-repository.eu/</a:t>
            </a:r>
            <a:endParaRPr lang="es-ES" sz="24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OAIster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:</a:t>
            </a:r>
            <a:r>
              <a:rPr lang="es-ES" sz="2400" b="1" dirty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s-ES" sz="2400" dirty="0" smtClean="0">
                <a:latin typeface="Calibri" pitchFamily="34" charset="0"/>
              </a:rPr>
              <a:t>Digital catalogue </a:t>
            </a:r>
            <a:r>
              <a:rPr lang="es-ES" sz="2400" dirty="0" err="1" smtClean="0">
                <a:latin typeface="Calibri" pitchFamily="34" charset="0"/>
              </a:rPr>
              <a:t>academic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resources</a:t>
            </a:r>
            <a:endParaRPr lang="es-ES" sz="2400" dirty="0">
              <a:latin typeface="Calibri" pitchFamily="34" charset="0"/>
            </a:endParaRP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400" dirty="0" smtClean="0">
                <a:latin typeface="Calibri" pitchFamily="34" charset="0"/>
                <a:hlinkClick r:id="rId5"/>
              </a:rPr>
              <a:t>http://oaister.worldcat.org/</a:t>
            </a:r>
            <a:endParaRPr lang="es-ES" sz="2400" dirty="0" smtClean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b="1" dirty="0" smtClean="0">
                <a:latin typeface="Calibri" pitchFamily="34" charset="0"/>
              </a:rPr>
              <a:t>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DOAJ:</a:t>
            </a:r>
            <a:r>
              <a:rPr lang="es-ES" sz="2400" b="1" dirty="0">
                <a:latin typeface="Calibri" pitchFamily="34" charset="0"/>
              </a:rPr>
              <a:t> </a:t>
            </a:r>
            <a:r>
              <a:rPr lang="es-ES" sz="2400" dirty="0" smtClean="0">
                <a:latin typeface="Calibri" pitchFamily="34" charset="0"/>
              </a:rPr>
              <a:t>Open Access e-</a:t>
            </a:r>
            <a:r>
              <a:rPr lang="es-ES" sz="2400" dirty="0" err="1" smtClean="0">
                <a:latin typeface="Calibri" pitchFamily="34" charset="0"/>
              </a:rPr>
              <a:t>Journals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directory</a:t>
            </a:r>
            <a:endParaRPr lang="es-ES" sz="2400" dirty="0">
              <a:latin typeface="Calibri" pitchFamily="34" charset="0"/>
            </a:endParaRP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2400" dirty="0">
                <a:latin typeface="Calibri" pitchFamily="34" charset="0"/>
                <a:hlinkClick r:id="rId6"/>
              </a:rPr>
              <a:t>http://www.doaj.org/</a:t>
            </a:r>
            <a:endParaRPr lang="es-ES_tradnl" sz="2400" dirty="0">
              <a:latin typeface="Calibri" pitchFamily="34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s-ES" sz="2400" b="1" dirty="0">
                <a:latin typeface="Calibri" pitchFamily="34" charset="0"/>
              </a:rPr>
              <a:t> 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Open Access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medical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journals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lvl="1"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s-ES_tradnl" sz="2400" dirty="0">
                <a:latin typeface="Calibri" pitchFamily="34" charset="0"/>
                <a:hlinkClick r:id="rId7"/>
              </a:rPr>
              <a:t>http://www.freemedicaljournals.com/</a:t>
            </a:r>
            <a:endParaRPr lang="es-ES_tradnl" sz="2400" dirty="0">
              <a:latin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 rot="2490378">
            <a:off x="7145272" y="596791"/>
            <a:ext cx="2245726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6"/>
            <a:ext cx="3410168" cy="76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4" name="3 Rectángulo"/>
          <p:cNvSpPr/>
          <p:nvPr/>
        </p:nvSpPr>
        <p:spPr>
          <a:xfrm>
            <a:off x="539552" y="5805264"/>
            <a:ext cx="3674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latin typeface="Calibri" pitchFamily="34" charset="0"/>
                <a:hlinkClick r:id="rId3"/>
              </a:rPr>
              <a:t>http://www.biomedcentral.com/</a:t>
            </a:r>
            <a:r>
              <a:rPr lang="es-ES" sz="2000" dirty="0" smtClean="0">
                <a:latin typeface="Calibri" pitchFamily="34" charset="0"/>
              </a:rPr>
              <a:t> </a:t>
            </a:r>
            <a:endParaRPr lang="es-ES" sz="2000" dirty="0">
              <a:latin typeface="Calibri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74081" y="3392996"/>
            <a:ext cx="2650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latin typeface="Calibri" pitchFamily="34" charset="0"/>
                <a:hlinkClick r:id="rId4"/>
              </a:rPr>
              <a:t>http://europepmc.org/</a:t>
            </a:r>
            <a:r>
              <a:rPr lang="es-ES" sz="2000" dirty="0" smtClean="0">
                <a:latin typeface="Calibri" pitchFamily="34" charset="0"/>
              </a:rPr>
              <a:t> </a:t>
            </a:r>
            <a:endParaRPr lang="es-ES" sz="2000" dirty="0"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607012" y="5805264"/>
            <a:ext cx="41847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latin typeface="Calibri" pitchFamily="34" charset="0"/>
                <a:hlinkClick r:id="rId5"/>
              </a:rPr>
              <a:t>http://www.scielo.org/php/index.php</a:t>
            </a:r>
            <a:r>
              <a:rPr lang="es-ES" sz="2000" dirty="0" smtClean="0">
                <a:latin typeface="Calibri" pitchFamily="34" charset="0"/>
              </a:rPr>
              <a:t> </a:t>
            </a:r>
            <a:endParaRPr lang="es-ES" sz="2000" dirty="0">
              <a:latin typeface="Calibri" pitchFamily="34" charset="0"/>
            </a:endParaRPr>
          </a:p>
        </p:txBody>
      </p:sp>
      <p:pic>
        <p:nvPicPr>
          <p:cNvPr id="7" name="6 Imagen" descr="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73879" y="4423478"/>
            <a:ext cx="1651000" cy="122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8" name="7 Rectángulo"/>
          <p:cNvSpPr/>
          <p:nvPr/>
        </p:nvSpPr>
        <p:spPr>
          <a:xfrm>
            <a:off x="467544" y="3392996"/>
            <a:ext cx="3919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smtClean="0">
                <a:latin typeface="Calibri" pitchFamily="34" charset="0"/>
                <a:hlinkClick r:id="rId7"/>
              </a:rPr>
              <a:t>http://www.ncbi.nlm.nih.gov/pmc/</a:t>
            </a:r>
            <a:r>
              <a:rPr lang="es-ES" sz="2000" dirty="0" smtClean="0">
                <a:latin typeface="Calibri" pitchFamily="34" charset="0"/>
              </a:rPr>
              <a:t> </a:t>
            </a:r>
            <a:endParaRPr lang="es-ES" sz="2000" dirty="0">
              <a:latin typeface="Calibri" pitchFamily="34" charset="0"/>
            </a:endParaRPr>
          </a:p>
        </p:txBody>
      </p:sp>
      <p:pic>
        <p:nvPicPr>
          <p:cNvPr id="9" name="8 Imagen" descr="europepm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632579" y="1944638"/>
            <a:ext cx="2133600" cy="95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1" name="10 Imagen" descr="pm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23778" y="1628800"/>
            <a:ext cx="2640293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07504" y="116434"/>
            <a:ext cx="6336704" cy="576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Open Access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lang="es-ES_tradnl" sz="3200" b="1" dirty="0" err="1" smtClean="0">
                <a:latin typeface="Berlin Sans FB Demi" pitchFamily="34" charset="0"/>
                <a:ea typeface="+mj-ea"/>
                <a:cs typeface="+mj-cs"/>
              </a:rPr>
              <a:t>D</a:t>
            </a:r>
            <a:r>
              <a:rPr kumimoji="0" lang="es-ES_tradnl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atabases</a:t>
            </a:r>
            <a:endParaRPr kumimoji="0" lang="es-ES_tradnl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 rot="2490378">
            <a:off x="7145272" y="596791"/>
            <a:ext cx="2245726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75342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504" y="288032"/>
            <a:ext cx="7092280" cy="69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200" b="1" dirty="0">
                <a:solidFill>
                  <a:schemeClr val="tx1"/>
                </a:solidFill>
                <a:latin typeface="Berlin Sans FB Demi" pitchFamily="34" charset="0"/>
              </a:rPr>
              <a:t>Google </a:t>
            </a:r>
            <a:r>
              <a:rPr lang="es-ES" sz="3200" b="1" dirty="0" smtClean="0">
                <a:solidFill>
                  <a:schemeClr val="tx1"/>
                </a:solidFill>
                <a:latin typeface="Berlin Sans FB Demi" pitchFamily="34" charset="0"/>
              </a:rPr>
              <a:t>and </a:t>
            </a:r>
            <a:r>
              <a:rPr lang="es-ES" sz="3200" b="1" dirty="0">
                <a:solidFill>
                  <a:schemeClr val="tx1"/>
                </a:solidFill>
                <a:latin typeface="Berlin Sans FB Demi" pitchFamily="34" charset="0"/>
              </a:rPr>
              <a:t>Google </a:t>
            </a:r>
            <a:r>
              <a:rPr lang="es-ES" sz="3200" b="1" dirty="0" err="1">
                <a:solidFill>
                  <a:schemeClr val="tx1"/>
                </a:solidFill>
                <a:latin typeface="Berlin Sans FB Demi" pitchFamily="34" charset="0"/>
              </a:rPr>
              <a:t>Scholar</a:t>
            </a:r>
            <a:r>
              <a:rPr lang="es-ES" sz="3200" b="1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s-ES" sz="3200" b="1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DO NOT </a:t>
            </a:r>
            <a:r>
              <a:rPr lang="es-ES" sz="3200" b="1" dirty="0" err="1" smtClean="0">
                <a:solidFill>
                  <a:schemeClr val="tx1"/>
                </a:solidFill>
                <a:latin typeface="Berlin Sans FB Demi" pitchFamily="34" charset="0"/>
              </a:rPr>
              <a:t>always</a:t>
            </a:r>
            <a:r>
              <a:rPr lang="es-ES" sz="3200" b="1" dirty="0" smtClean="0">
                <a:solidFill>
                  <a:schemeClr val="tx1"/>
                </a:solidFill>
                <a:latin typeface="Berlin Sans FB Demi" pitchFamily="34" charset="0"/>
              </a:rPr>
              <a:t>  </a:t>
            </a:r>
            <a:r>
              <a:rPr lang="es-ES" sz="3200" b="1" dirty="0" err="1" smtClean="0">
                <a:solidFill>
                  <a:schemeClr val="tx1"/>
                </a:solidFill>
                <a:latin typeface="Berlin Sans FB Demi" pitchFamily="34" charset="0"/>
              </a:rPr>
              <a:t>provide</a:t>
            </a:r>
            <a:r>
              <a:rPr lang="es-ES" sz="3200" b="1" dirty="0" smtClean="0">
                <a:solidFill>
                  <a:schemeClr val="tx1"/>
                </a:solidFill>
                <a:latin typeface="Berlin Sans FB Demi" pitchFamily="34" charset="0"/>
              </a:rPr>
              <a:t> complete </a:t>
            </a:r>
            <a:r>
              <a:rPr lang="es-ES" sz="3200" b="1" dirty="0" err="1" smtClean="0">
                <a:solidFill>
                  <a:schemeClr val="tx1"/>
                </a:solidFill>
                <a:latin typeface="Berlin Sans FB Demi" pitchFamily="34" charset="0"/>
              </a:rPr>
              <a:t>text</a:t>
            </a:r>
            <a:r>
              <a:rPr lang="es-ES" sz="3200" b="1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endParaRPr lang="es-ES" sz="3200" b="1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259632" y="4077072"/>
            <a:ext cx="5400600" cy="259228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924944"/>
            <a:ext cx="128146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pdf transpare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5085184"/>
            <a:ext cx="1296144" cy="1296144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 rot="2490378">
            <a:off x="7145272" y="596791"/>
            <a:ext cx="2245726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339752" y="1916832"/>
            <a:ext cx="4229030" cy="2132434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 rot="2490378">
            <a:off x="7145272" y="596791"/>
            <a:ext cx="2245726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Internet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7504" y="116434"/>
            <a:ext cx="6336704" cy="576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Libraries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vs. Google</a:t>
            </a:r>
            <a:endParaRPr kumimoji="0" lang="es-ES_tradnl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8" name="Imagen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2667" y="4581128"/>
            <a:ext cx="2743200" cy="94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6193196" cy="338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6385" y="1963688"/>
            <a:ext cx="4730846" cy="3507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Lef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427984" y="3068960"/>
            <a:ext cx="3887787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100" dirty="0" err="1">
                <a:solidFill>
                  <a:srgbClr val="009E47"/>
                </a:solidFill>
                <a:latin typeface="Calibri" pitchFamily="34" charset="0"/>
              </a:rPr>
              <a:t>ScienceDirect</a:t>
            </a:r>
            <a:r>
              <a:rPr lang="es-ES" sz="2000" b="1" spc="100" dirty="0">
                <a:solidFill>
                  <a:srgbClr val="009E47"/>
                </a:solidFill>
                <a:latin typeface="Calibri" pitchFamily="34" charset="0"/>
              </a:rPr>
              <a:t> </a:t>
            </a:r>
            <a:r>
              <a:rPr lang="es-ES" sz="2000" b="1" spc="100" dirty="0" err="1">
                <a:solidFill>
                  <a:srgbClr val="009E47"/>
                </a:solidFill>
                <a:latin typeface="Calibri" pitchFamily="34" charset="0"/>
              </a:rPr>
              <a:t>eBook</a:t>
            </a:r>
            <a:r>
              <a:rPr lang="es-ES" sz="2000" b="1" spc="100" dirty="0">
                <a:solidFill>
                  <a:srgbClr val="009E47"/>
                </a:solidFill>
                <a:latin typeface="Calibri" pitchFamily="34" charset="0"/>
              </a:rPr>
              <a:t> </a:t>
            </a:r>
            <a:r>
              <a:rPr lang="es-ES" sz="2000" b="1" spc="100" dirty="0" err="1">
                <a:solidFill>
                  <a:srgbClr val="009E47"/>
                </a:solidFill>
                <a:latin typeface="Calibri" pitchFamily="34" charset="0"/>
              </a:rPr>
              <a:t>Collection</a:t>
            </a:r>
            <a:endParaRPr lang="es-ES_tradnl" sz="2000" b="1" spc="100" dirty="0">
              <a:solidFill>
                <a:srgbClr val="009E47"/>
              </a:solidFill>
              <a:latin typeface="Calibr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4931221" y="4005585"/>
            <a:ext cx="288131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100" dirty="0" err="1">
                <a:solidFill>
                  <a:srgbClr val="009E47"/>
                </a:solidFill>
                <a:latin typeface="Calibri" pitchFamily="34" charset="0"/>
              </a:rPr>
              <a:t>ScienceDirect</a:t>
            </a:r>
            <a:r>
              <a:rPr lang="es-ES" sz="2000" b="1" spc="100" dirty="0">
                <a:solidFill>
                  <a:srgbClr val="009E47"/>
                </a:solidFill>
                <a:latin typeface="Calibri" pitchFamily="34" charset="0"/>
              </a:rPr>
              <a:t> </a:t>
            </a:r>
            <a:r>
              <a:rPr lang="es-ES" sz="2000" b="1" spc="100" dirty="0" err="1">
                <a:solidFill>
                  <a:srgbClr val="009E47"/>
                </a:solidFill>
                <a:latin typeface="Calibri" pitchFamily="34" charset="0"/>
              </a:rPr>
              <a:t>Journals</a:t>
            </a:r>
            <a:endParaRPr lang="es-ES_tradnl" sz="2000" b="1" spc="100" dirty="0">
              <a:solidFill>
                <a:srgbClr val="009E47"/>
              </a:solidFill>
              <a:latin typeface="Calibri" pitchFamily="34" charset="0"/>
            </a:endParaRPr>
          </a:p>
        </p:txBody>
      </p:sp>
      <p:pic>
        <p:nvPicPr>
          <p:cNvPr id="4761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924944"/>
            <a:ext cx="2246312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4761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1019" y="3492823"/>
            <a:ext cx="29035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pic>
        <p:nvPicPr>
          <p:cNvPr id="4761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794" y="4140523"/>
            <a:ext cx="3455988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 rot="2490378">
            <a:off x="7145272" y="596791"/>
            <a:ext cx="2245726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Internet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07504" y="116434"/>
            <a:ext cx="6336704" cy="576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Libraries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vs. Google</a:t>
            </a:r>
            <a:endParaRPr kumimoji="0" lang="es-ES_tradnl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491880" y="0"/>
            <a:ext cx="5652120" cy="6858000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2" descr="http://www.osiatis.es/img/bases_datos.gif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653773" y="3356992"/>
            <a:ext cx="2355119" cy="168783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5 Imagen" descr="catalog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8629" y="836712"/>
            <a:ext cx="2448272" cy="16300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4" descr="e-revistas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440657" y="3789040"/>
            <a:ext cx="1944216" cy="160431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4039244" y="332656"/>
            <a:ext cx="1584176" cy="16745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3751212" y="2276872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Internet: Google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997058" y="2780928"/>
            <a:ext cx="28314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Library </a:t>
            </a:r>
            <a:r>
              <a:rPr lang="es-ES" sz="3000" b="1" dirty="0" err="1" smtClean="0">
                <a:cs typeface="Calibri" pitchFamily="34" charset="0"/>
              </a:rPr>
              <a:t>Websites</a:t>
            </a:r>
            <a:endParaRPr lang="es-ES" sz="3000" b="1" dirty="0">
              <a:cs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792170" y="5373216"/>
            <a:ext cx="2078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Bases de datos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6680838" y="5661248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E-</a:t>
            </a:r>
            <a:r>
              <a:rPr lang="es-ES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j</a:t>
            </a:r>
            <a:r>
              <a:rPr lang="es-E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ournals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260648"/>
            <a:ext cx="334786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>
                <a:solidFill>
                  <a:schemeClr val="accent6">
                    <a:lumMod val="75000"/>
                  </a:schemeClr>
                </a:solidFill>
              </a:rPr>
              <a:t>Sources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 of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baseline="0" dirty="0" err="1" smtClean="0"/>
              <a:t>Searching</a:t>
            </a:r>
            <a:r>
              <a:rPr lang="es-ES" sz="4000" b="1" baseline="0" dirty="0" smtClean="0"/>
              <a:t> </a:t>
            </a:r>
            <a:r>
              <a:rPr lang="es-ES" sz="4000" b="1" baseline="0" dirty="0" err="1" smtClean="0"/>
              <a:t>Strategies</a:t>
            </a:r>
            <a:endParaRPr lang="es-ES" sz="4000" b="1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How</a:t>
            </a:r>
            <a:r>
              <a:rPr lang="es-ES" sz="4000" b="1" dirty="0" smtClean="0"/>
              <a:t> to </a:t>
            </a:r>
            <a:r>
              <a:rPr lang="es-ES" sz="4000" b="1" dirty="0" err="1" smtClean="0"/>
              <a:t>organize</a:t>
            </a:r>
            <a:r>
              <a:rPr lang="es-ES" sz="4000" b="1" dirty="0" smtClean="0"/>
              <a:t>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Information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Evaluation</a:t>
            </a:r>
            <a:endParaRPr lang="es-ES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7504" y="116434"/>
            <a:ext cx="6336704" cy="5762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UAB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website</a:t>
            </a:r>
            <a:endParaRPr kumimoji="0" lang="es-ES_tradnl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051720" y="6178883"/>
            <a:ext cx="5173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dirty="0">
                <a:hlinkClick r:id="rId2"/>
              </a:rPr>
              <a:t>http://www.uab.cat/biblioteques/</a:t>
            </a:r>
            <a:endParaRPr lang="es-ES" sz="2800" dirty="0"/>
          </a:p>
        </p:txBody>
      </p:sp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752723"/>
            <a:ext cx="5998871" cy="53406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Rectángulo"/>
          <p:cNvSpPr/>
          <p:nvPr/>
        </p:nvSpPr>
        <p:spPr>
          <a:xfrm rot="2511682">
            <a:off x="6691417" y="276085"/>
            <a:ext cx="3125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Library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Websites</a:t>
            </a:r>
            <a:endParaRPr lang="es-ES" sz="3000" b="1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145579"/>
            <a:ext cx="8183562" cy="619125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_tradnl" sz="3200" b="1" dirty="0" smtClean="0">
                <a:latin typeface="Berlin Sans FB Demi" pitchFamily="34" charset="0"/>
              </a:rPr>
              <a:t>UAB </a:t>
            </a:r>
            <a:r>
              <a:rPr lang="es-ES_tradnl" sz="3200" b="1" dirty="0" err="1" smtClean="0">
                <a:latin typeface="Berlin Sans FB Demi" pitchFamily="34" charset="0"/>
              </a:rPr>
              <a:t>searching</a:t>
            </a:r>
            <a:r>
              <a:rPr lang="es-ES_tradnl" sz="3200" b="1" dirty="0" smtClean="0">
                <a:latin typeface="Berlin Sans FB Demi" pitchFamily="34" charset="0"/>
              </a:rPr>
              <a:t> </a:t>
            </a:r>
            <a:r>
              <a:rPr lang="es-ES_tradnl" sz="3200" b="1" dirty="0" err="1" smtClean="0">
                <a:latin typeface="Berlin Sans FB Demi" pitchFamily="34" charset="0"/>
              </a:rPr>
              <a:t>tools</a:t>
            </a:r>
            <a:endParaRPr lang="es-ES_tradnl" sz="3200" b="1" dirty="0" smtClean="0">
              <a:latin typeface="Berlin Sans FB Demi" pitchFamily="34" charset="0"/>
            </a:endParaRPr>
          </a:p>
        </p:txBody>
      </p:sp>
      <p:sp>
        <p:nvSpPr>
          <p:cNvPr id="14" name="13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780" y="1433914"/>
            <a:ext cx="5673868" cy="2828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797152"/>
            <a:ext cx="8656388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6 Rectángulo"/>
          <p:cNvSpPr/>
          <p:nvPr/>
        </p:nvSpPr>
        <p:spPr>
          <a:xfrm rot="2511682">
            <a:off x="6691417" y="276085"/>
            <a:ext cx="3125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Library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Websites</a:t>
            </a:r>
            <a:endParaRPr lang="es-ES" sz="3000" b="1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55360"/>
            <a:ext cx="5488285" cy="30217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86816" y="116632"/>
            <a:ext cx="8229600" cy="576064"/>
          </a:xfrm>
        </p:spPr>
        <p:txBody>
          <a:bodyPr>
            <a:noAutofit/>
          </a:bodyPr>
          <a:lstStyle/>
          <a:p>
            <a:pPr algn="l" eaLnBrk="1" hangingPunct="1"/>
            <a:r>
              <a:rPr lang="es-ES" sz="3200" dirty="0" smtClean="0">
                <a:latin typeface="Berlin Sans FB Demi" pitchFamily="34" charset="0"/>
              </a:rPr>
              <a:t>Access </a:t>
            </a:r>
            <a:r>
              <a:rPr lang="es-ES" sz="3200" dirty="0" err="1" smtClean="0">
                <a:latin typeface="Berlin Sans FB Demi" pitchFamily="34" charset="0"/>
              </a:rPr>
              <a:t>from</a:t>
            </a:r>
            <a:r>
              <a:rPr lang="es-ES" sz="3200" dirty="0" smtClean="0">
                <a:latin typeface="Berlin Sans FB Demi" pitchFamily="34" charset="0"/>
              </a:rPr>
              <a:t> </a:t>
            </a:r>
            <a:r>
              <a:rPr lang="es-ES" sz="3200" smtClean="0">
                <a:latin typeface="Berlin Sans FB Demi" pitchFamily="34" charset="0"/>
              </a:rPr>
              <a:t>off campus</a:t>
            </a:r>
            <a:endParaRPr lang="es-ES" sz="3200" dirty="0" smtClean="0">
              <a:latin typeface="Berlin Sans FB Demi" pitchFamily="34" charset="0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30463" y="4841297"/>
            <a:ext cx="3960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3366CC"/>
              </a:buClr>
            </a:pPr>
            <a:r>
              <a:rPr lang="es-ES_tradnl" sz="2000" b="1" dirty="0" err="1" smtClean="0">
                <a:latin typeface="Calibri" pitchFamily="34" charset="0"/>
              </a:rPr>
              <a:t>To</a:t>
            </a:r>
            <a:r>
              <a:rPr lang="es-ES_tradnl" sz="2000" b="1" dirty="0" smtClean="0">
                <a:latin typeface="Calibri" pitchFamily="34" charset="0"/>
              </a:rPr>
              <a:t> </a:t>
            </a:r>
            <a:r>
              <a:rPr lang="es-ES_tradnl" sz="2000" b="1" dirty="0" err="1" smtClean="0">
                <a:latin typeface="Calibri" pitchFamily="34" charset="0"/>
              </a:rPr>
              <a:t>access</a:t>
            </a:r>
            <a:r>
              <a:rPr lang="es-ES_tradnl" sz="2000" b="1" dirty="0" smtClean="0">
                <a:latin typeface="Calibri" pitchFamily="34" charset="0"/>
              </a:rPr>
              <a:t> </a:t>
            </a:r>
            <a:r>
              <a:rPr lang="es-ES_tradnl" sz="2000" b="1" dirty="0" err="1" smtClean="0">
                <a:latin typeface="Calibri" pitchFamily="34" charset="0"/>
              </a:rPr>
              <a:t>remotely</a:t>
            </a:r>
            <a:r>
              <a:rPr lang="es-ES_tradnl" sz="2000" b="1" dirty="0" smtClean="0">
                <a:latin typeface="Calibri" pitchFamily="34" charset="0"/>
              </a:rPr>
              <a:t> </a:t>
            </a:r>
            <a:r>
              <a:rPr lang="es-ES_tradnl" sz="2000" b="1" dirty="0" err="1" smtClean="0">
                <a:latin typeface="Calibri" pitchFamily="34" charset="0"/>
              </a:rPr>
              <a:t>we</a:t>
            </a:r>
            <a:r>
              <a:rPr lang="es-ES_tradnl" sz="2000" b="1" dirty="0" smtClean="0">
                <a:latin typeface="Calibri" pitchFamily="34" charset="0"/>
              </a:rPr>
              <a:t> </a:t>
            </a:r>
            <a:r>
              <a:rPr lang="es-ES_tradnl" sz="2000" b="1" dirty="0" err="1" smtClean="0">
                <a:latin typeface="Calibri" pitchFamily="34" charset="0"/>
              </a:rPr>
              <a:t>must</a:t>
            </a:r>
            <a:r>
              <a:rPr lang="es-ES_tradnl" sz="2000" b="1" dirty="0" smtClean="0">
                <a:latin typeface="Calibri" pitchFamily="34" charset="0"/>
              </a:rPr>
              <a:t> </a:t>
            </a:r>
            <a:r>
              <a:rPr lang="es-ES_tradnl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register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as </a:t>
            </a:r>
            <a:r>
              <a:rPr lang="es-ES_tradnl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user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_tradnl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on</a:t>
            </a:r>
            <a:endParaRPr lang="es-ES_tradnl" sz="2000" b="1" dirty="0">
              <a:latin typeface="Calibri" pitchFamily="34" charset="0"/>
            </a:endParaRP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6093721" y="1659776"/>
            <a:ext cx="21602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 dirty="0" smtClean="0">
                <a:latin typeface="Calibri" pitchFamily="34" charset="0"/>
              </a:rPr>
              <a:t>New </a:t>
            </a:r>
            <a:r>
              <a:rPr lang="es-ES_tradnl" sz="2000" b="1" dirty="0" err="1" smtClean="0">
                <a:latin typeface="Calibri" pitchFamily="34" charset="0"/>
              </a:rPr>
              <a:t>user</a:t>
            </a:r>
            <a:r>
              <a:rPr lang="es-ES_tradnl" sz="2000" b="1" dirty="0" smtClean="0">
                <a:latin typeface="Calibri" pitchFamily="34" charset="0"/>
              </a:rPr>
              <a:t> </a:t>
            </a:r>
            <a:r>
              <a:rPr lang="es-ES_tradnl" sz="2000" b="1" dirty="0" err="1" smtClean="0">
                <a:latin typeface="Calibri" pitchFamily="34" charset="0"/>
              </a:rPr>
              <a:t>account</a:t>
            </a:r>
            <a:r>
              <a:rPr lang="es-ES_tradnl" sz="2000" b="1" dirty="0" smtClean="0">
                <a:latin typeface="Calibri" pitchFamily="34" charset="0"/>
              </a:rPr>
              <a:t> </a:t>
            </a:r>
            <a:r>
              <a:rPr lang="es-ES_tradnl" sz="2000" b="1" dirty="0" err="1" smtClean="0">
                <a:latin typeface="Calibri" pitchFamily="34" charset="0"/>
              </a:rPr>
              <a:t>requires</a:t>
            </a:r>
            <a:r>
              <a:rPr lang="es-ES_tradnl" sz="2000" b="1" dirty="0" smtClean="0">
                <a:latin typeface="Calibri" pitchFamily="34" charset="0"/>
              </a:rPr>
              <a:t>: </a:t>
            </a:r>
            <a:r>
              <a:rPr lang="es-ES_tradnl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name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and </a:t>
            </a:r>
            <a:r>
              <a:rPr lang="es-ES_tradnl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surname</a:t>
            </a:r>
            <a:r>
              <a:rPr lang="es-ES_tradnl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ID and </a:t>
            </a:r>
            <a:r>
              <a:rPr lang="es-ES_tradnl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password</a:t>
            </a:r>
            <a:endParaRPr lang="es-ES_tradnl" sz="20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15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Imagen 1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85156" y="3181524"/>
            <a:ext cx="2868805" cy="3439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5229200"/>
            <a:ext cx="1311459" cy="3278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10 Rectángulo"/>
          <p:cNvSpPr/>
          <p:nvPr/>
        </p:nvSpPr>
        <p:spPr>
          <a:xfrm rot="2511682">
            <a:off x="6691417" y="276085"/>
            <a:ext cx="3125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Library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Websites</a:t>
            </a:r>
            <a:endParaRPr lang="es-ES" sz="3000" b="1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491880" y="0"/>
            <a:ext cx="5652120" cy="6858000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2" descr="http://www.osiatis.es/img/bases_dat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40968"/>
            <a:ext cx="2355119" cy="168783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5 Imagen" descr="catalog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8629" y="836712"/>
            <a:ext cx="2448272" cy="16300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4" descr="e-revist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0657" y="3789040"/>
            <a:ext cx="1944216" cy="160431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9244" y="332656"/>
            <a:ext cx="1584176" cy="16745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3751212" y="2276872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b="1" dirty="0" smtClean="0">
                <a:ea typeface="+mj-ea"/>
                <a:cs typeface="+mj-cs"/>
              </a:rPr>
              <a:t>Internet: Google</a:t>
            </a:r>
            <a:endParaRPr lang="es-ES" sz="2400" b="1" dirty="0">
              <a:ea typeface="+mj-ea"/>
              <a:cs typeface="+mj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261234" y="2780928"/>
            <a:ext cx="230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cs typeface="Calibri" pitchFamily="34" charset="0"/>
              </a:rPr>
              <a:t>Library </a:t>
            </a:r>
            <a:r>
              <a:rPr lang="es-ES" sz="2400" b="1" dirty="0" err="1" smtClean="0">
                <a:cs typeface="Calibri" pitchFamily="34" charset="0"/>
              </a:rPr>
              <a:t>Websites</a:t>
            </a:r>
            <a:endParaRPr lang="es-ES" sz="2400" b="1" dirty="0">
              <a:cs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210867" y="5085184"/>
            <a:ext cx="1504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 smtClean="0">
                <a:cs typeface="Calibri" pitchFamily="34" charset="0"/>
              </a:rPr>
              <a:t>Databases</a:t>
            </a:r>
            <a:endParaRPr lang="es-ES" sz="2400" b="1" dirty="0">
              <a:cs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680844" y="5661248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cs typeface="Calibri" pitchFamily="34" charset="0"/>
              </a:rPr>
              <a:t>E-</a:t>
            </a:r>
            <a:r>
              <a:rPr lang="es-ES" sz="2400" b="1" dirty="0" err="1" smtClean="0">
                <a:cs typeface="Calibri" pitchFamily="34" charset="0"/>
              </a:rPr>
              <a:t>journals</a:t>
            </a:r>
            <a:endParaRPr lang="es-ES" sz="2400" b="1" dirty="0"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260648"/>
            <a:ext cx="334786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>
                <a:solidFill>
                  <a:schemeClr val="accent6">
                    <a:lumMod val="75000"/>
                  </a:schemeClr>
                </a:solidFill>
              </a:rPr>
              <a:t>Sources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 of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baseline="0" dirty="0" err="1" smtClean="0"/>
              <a:t>Searching</a:t>
            </a:r>
            <a:r>
              <a:rPr lang="es-ES" sz="4000" b="1" baseline="0" dirty="0" smtClean="0"/>
              <a:t> </a:t>
            </a:r>
            <a:r>
              <a:rPr lang="es-ES" sz="4000" b="1" baseline="0" dirty="0" err="1" smtClean="0"/>
              <a:t>Strategies</a:t>
            </a:r>
            <a:endParaRPr lang="es-ES" sz="4000" b="1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How</a:t>
            </a:r>
            <a:r>
              <a:rPr lang="es-ES" sz="4000" b="1" dirty="0" smtClean="0"/>
              <a:t> to </a:t>
            </a:r>
            <a:r>
              <a:rPr lang="es-ES" sz="4000" b="1" dirty="0" err="1" smtClean="0"/>
              <a:t>organize</a:t>
            </a:r>
            <a:r>
              <a:rPr lang="es-ES" sz="4000" b="1" dirty="0" smtClean="0"/>
              <a:t>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Information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Evaluation</a:t>
            </a:r>
            <a:endParaRPr lang="es-ES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491880" y="0"/>
            <a:ext cx="5652120" cy="6858000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2" descr="http://www.osiatis.es/img/bases_dato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3773" y="3356992"/>
            <a:ext cx="2355119" cy="168783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5 Imagen" descr="catalog1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6188629" y="836712"/>
            <a:ext cx="2448272" cy="16300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4" descr="e-revistas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440657" y="3789040"/>
            <a:ext cx="1944216" cy="160431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039244" y="332656"/>
            <a:ext cx="1584176" cy="16745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3751212" y="2276872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Internet: Google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261230" y="2780928"/>
            <a:ext cx="230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Library </a:t>
            </a:r>
            <a:r>
              <a:rPr lang="es-E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Websites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917141" y="5373216"/>
            <a:ext cx="18283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Databases</a:t>
            </a:r>
            <a:endParaRPr lang="es-ES" sz="3000" b="1" dirty="0">
              <a:cs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680840" y="5661248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E-</a:t>
            </a:r>
            <a:r>
              <a:rPr lang="es-E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journals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260648"/>
            <a:ext cx="334786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>
                <a:solidFill>
                  <a:schemeClr val="accent6">
                    <a:lumMod val="75000"/>
                  </a:schemeClr>
                </a:solidFill>
              </a:rPr>
              <a:t>Sources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 of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baseline="0" dirty="0" err="1" smtClean="0"/>
              <a:t>Searching</a:t>
            </a:r>
            <a:r>
              <a:rPr lang="es-ES" sz="4000" b="1" baseline="0" dirty="0" smtClean="0"/>
              <a:t> </a:t>
            </a:r>
            <a:r>
              <a:rPr lang="es-ES" sz="4000" b="1" baseline="0" dirty="0" err="1" smtClean="0"/>
              <a:t>Strategies</a:t>
            </a:r>
            <a:endParaRPr lang="es-ES" sz="4000" b="1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How</a:t>
            </a:r>
            <a:r>
              <a:rPr lang="es-ES" sz="4000" b="1" dirty="0" smtClean="0"/>
              <a:t> to </a:t>
            </a:r>
            <a:r>
              <a:rPr lang="es-ES" sz="4000" b="1" dirty="0" err="1" smtClean="0"/>
              <a:t>organize</a:t>
            </a:r>
            <a:r>
              <a:rPr lang="es-ES" sz="4000" b="1" dirty="0" smtClean="0"/>
              <a:t>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Information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Evaluation</a:t>
            </a:r>
            <a:endParaRPr lang="es-ES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229600" cy="576263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200" b="1" dirty="0" err="1" smtClean="0">
                <a:latin typeface="Berlin Sans FB Demi" pitchFamily="34" charset="0"/>
              </a:rPr>
              <a:t>What</a:t>
            </a:r>
            <a:r>
              <a:rPr lang="es-ES" sz="3200" b="1" dirty="0" smtClean="0">
                <a:latin typeface="Berlin Sans FB Demi" pitchFamily="34" charset="0"/>
              </a:rPr>
              <a:t> is a </a:t>
            </a:r>
            <a:r>
              <a:rPr lang="es-ES" sz="3200" b="1" dirty="0" err="1" smtClean="0">
                <a:latin typeface="Berlin Sans FB Demi" pitchFamily="34" charset="0"/>
              </a:rPr>
              <a:t>database</a:t>
            </a:r>
            <a:r>
              <a:rPr lang="es-ES" sz="3200" b="1" dirty="0" smtClean="0">
                <a:latin typeface="Berlin Sans FB Demi" pitchFamily="34" charset="0"/>
              </a:rPr>
              <a:t>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47055" y="1700808"/>
            <a:ext cx="7777163" cy="2016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6243" name="5 CuadroTexto"/>
          <p:cNvSpPr txBox="1">
            <a:spLocks noChangeArrowheads="1"/>
          </p:cNvSpPr>
          <p:nvPr/>
        </p:nvSpPr>
        <p:spPr bwMode="auto">
          <a:xfrm>
            <a:off x="935186" y="1845270"/>
            <a:ext cx="72009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Data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storage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system</a:t>
            </a:r>
            <a:r>
              <a:rPr lang="es-ES" sz="2800" dirty="0" smtClean="0">
                <a:latin typeface="Calibri" pitchFamily="34" charset="0"/>
              </a:rPr>
              <a:t>, </a:t>
            </a:r>
            <a:r>
              <a:rPr lang="es-ES" sz="2800" dirty="0" err="1" smtClean="0">
                <a:latin typeface="Calibri" pitchFamily="34" charset="0"/>
              </a:rPr>
              <a:t>with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tools</a:t>
            </a:r>
            <a:r>
              <a:rPr lang="es-ES" sz="2800" dirty="0" smtClean="0">
                <a:latin typeface="Calibri" pitchFamily="34" charset="0"/>
              </a:rPr>
              <a:t> for information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management</a:t>
            </a:r>
            <a:r>
              <a:rPr lang="es-ES" sz="2800" dirty="0" smtClean="0">
                <a:latin typeface="Calibri" pitchFamily="34" charset="0"/>
              </a:rPr>
              <a:t> and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recovery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s-ES_tradnl" sz="2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83568" y="3933056"/>
            <a:ext cx="7704137" cy="24478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9212" y="4148633"/>
            <a:ext cx="7632848" cy="204671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s-ES" sz="2800" dirty="0" err="1" smtClean="0">
                <a:latin typeface="Calibri" pitchFamily="34" charset="0"/>
              </a:rPr>
              <a:t>What</a:t>
            </a:r>
            <a:r>
              <a:rPr lang="es-ES" sz="2800" dirty="0" smtClean="0">
                <a:latin typeface="Calibri" pitchFamily="34" charset="0"/>
              </a:rPr>
              <a:t> can </a:t>
            </a:r>
            <a:r>
              <a:rPr lang="es-ES" sz="2800" dirty="0" err="1" smtClean="0">
                <a:latin typeface="Calibri" pitchFamily="34" charset="0"/>
              </a:rPr>
              <a:t>we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find</a:t>
            </a:r>
            <a:r>
              <a:rPr lang="es-ES" sz="2800" dirty="0" smtClean="0">
                <a:latin typeface="Calibri" pitchFamily="34" charset="0"/>
              </a:rPr>
              <a:t> in a </a:t>
            </a:r>
            <a:r>
              <a:rPr lang="es-ES" sz="2800" dirty="0" err="1" smtClean="0">
                <a:latin typeface="Calibri" pitchFamily="34" charset="0"/>
              </a:rPr>
              <a:t>database</a:t>
            </a:r>
            <a:r>
              <a:rPr lang="es-ES" sz="2800" dirty="0" smtClean="0">
                <a:latin typeface="Calibri" pitchFamily="34" charset="0"/>
              </a:rPr>
              <a:t>?</a:t>
            </a:r>
            <a:endParaRPr lang="es-ES" sz="2800" dirty="0">
              <a:latin typeface="Calibri" pitchFamily="34" charset="0"/>
            </a:endParaRPr>
          </a:p>
          <a:p>
            <a:pPr lvl="5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Bibliographic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references</a:t>
            </a:r>
            <a:endParaRPr lang="es-ES" sz="28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lvl="5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sz="28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Abstracts</a:t>
            </a:r>
            <a:r>
              <a:rPr lang="es-ES" sz="28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lang="es-ES" sz="2800" dirty="0">
              <a:latin typeface="Calibri" pitchFamily="34" charset="0"/>
            </a:endParaRPr>
          </a:p>
          <a:p>
            <a:pPr lvl="5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Full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text</a:t>
            </a:r>
            <a:endParaRPr lang="es-ES_tradnl" sz="2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Picture 5" descr="BasesDeDa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725144"/>
            <a:ext cx="1370366" cy="13175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 rot="2445566">
            <a:off x="7336444" y="598199"/>
            <a:ext cx="18283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Databases</a:t>
            </a:r>
            <a:endParaRPr lang="es-ES" sz="3000" b="1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576263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_tradnl" sz="3000" dirty="0" smtClean="0">
                <a:latin typeface="Berlin Sans FB Demi" pitchFamily="34" charset="0"/>
              </a:rPr>
              <a:t>More </a:t>
            </a:r>
            <a:r>
              <a:rPr lang="es-ES_tradnl" sz="3000" dirty="0" err="1" smtClean="0">
                <a:latin typeface="Berlin Sans FB Demi" pitchFamily="34" charset="0"/>
              </a:rPr>
              <a:t>used</a:t>
            </a:r>
            <a:r>
              <a:rPr lang="es-ES_tradnl" sz="3000" dirty="0" smtClean="0">
                <a:latin typeface="Berlin Sans FB Demi" pitchFamily="34" charset="0"/>
              </a:rPr>
              <a:t> </a:t>
            </a:r>
            <a:r>
              <a:rPr lang="es-ES_tradnl" sz="3000" dirty="0" err="1" smtClean="0">
                <a:latin typeface="Berlin Sans FB Demi" pitchFamily="34" charset="0"/>
              </a:rPr>
              <a:t>biomedical</a:t>
            </a:r>
            <a:r>
              <a:rPr lang="es-ES_tradnl" sz="3000" dirty="0" smtClean="0">
                <a:latin typeface="Berlin Sans FB Demi" pitchFamily="34" charset="0"/>
              </a:rPr>
              <a:t> </a:t>
            </a:r>
            <a:r>
              <a:rPr lang="es-ES_tradnl" sz="3000" dirty="0" err="1" smtClean="0">
                <a:latin typeface="Berlin Sans FB Demi" pitchFamily="34" charset="0"/>
              </a:rPr>
              <a:t>databases</a:t>
            </a:r>
            <a:endParaRPr lang="es-ES_tradnl" sz="3000" dirty="0" smtClean="0">
              <a:latin typeface="Berlin Sans FB Demi" pitchFamily="34" charset="0"/>
            </a:endParaRPr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251520" y="980728"/>
            <a:ext cx="8640960" cy="49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400"/>
              </a:spcBef>
              <a:buClr>
                <a:schemeClr val="tx1"/>
              </a:buClr>
              <a:buFontTx/>
              <a:buChar char="•"/>
            </a:pPr>
            <a:r>
              <a:rPr lang="es-ES_tradnl" sz="2200" b="1" dirty="0">
                <a:solidFill>
                  <a:srgbClr val="CC0000"/>
                </a:solidFill>
              </a:rPr>
              <a:t> </a:t>
            </a:r>
            <a:r>
              <a:rPr lang="es-ES_tradnl" sz="2200" b="1" dirty="0" err="1">
                <a:solidFill>
                  <a:schemeClr val="accent6">
                    <a:lumMod val="75000"/>
                  </a:schemeClr>
                </a:solidFill>
              </a:rPr>
              <a:t>Medline</a:t>
            </a:r>
            <a:r>
              <a:rPr lang="es-ES_tradnl" sz="2200" b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s-ES_tradnl" sz="2200" b="1" dirty="0" err="1">
                <a:solidFill>
                  <a:schemeClr val="accent6">
                    <a:lumMod val="75000"/>
                  </a:schemeClr>
                </a:solidFill>
              </a:rPr>
              <a:t>PubMed</a:t>
            </a:r>
            <a:r>
              <a:rPr lang="es-ES_tradnl" sz="22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ES_tradnl" sz="2200" b="1" dirty="0"/>
              <a:t> </a:t>
            </a:r>
            <a:r>
              <a:rPr lang="es-ES_tradnl" sz="2200" b="1" dirty="0" err="1" smtClean="0"/>
              <a:t>Most</a:t>
            </a:r>
            <a:r>
              <a:rPr lang="es-ES_tradnl" sz="2200" b="1" dirty="0" smtClean="0"/>
              <a:t> complete catalogue</a:t>
            </a:r>
            <a:endParaRPr lang="es-ES_tradnl" sz="2200" b="1" dirty="0"/>
          </a:p>
          <a:p>
            <a:pPr>
              <a:lnSpc>
                <a:spcPct val="130000"/>
              </a:lnSpc>
              <a:spcBef>
                <a:spcPts val="400"/>
              </a:spcBef>
              <a:buClr>
                <a:schemeClr val="tx1"/>
              </a:buClr>
              <a:buFontTx/>
              <a:buChar char="•"/>
            </a:pPr>
            <a:r>
              <a:rPr lang="es-ES_tradnl" sz="2200" b="1" dirty="0">
                <a:solidFill>
                  <a:srgbClr val="CC0000"/>
                </a:solidFill>
              </a:rPr>
              <a:t> </a:t>
            </a:r>
            <a:r>
              <a:rPr lang="es-ES_tradnl" sz="2200" b="1" dirty="0">
                <a:solidFill>
                  <a:schemeClr val="accent6">
                    <a:lumMod val="75000"/>
                  </a:schemeClr>
                </a:solidFill>
              </a:rPr>
              <a:t>Embase</a:t>
            </a:r>
            <a:r>
              <a:rPr lang="es-ES_tradnl" sz="22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ES_tradnl" sz="2200" b="1" dirty="0" smtClean="0"/>
              <a:t> </a:t>
            </a:r>
            <a:r>
              <a:rPr lang="es-ES_tradnl" sz="2200" b="1" dirty="0" err="1" smtClean="0"/>
              <a:t>Pharmacology</a:t>
            </a:r>
            <a:r>
              <a:rPr lang="es-ES_tradnl" sz="2200" b="1" dirty="0" smtClean="0"/>
              <a:t> and </a:t>
            </a:r>
            <a:r>
              <a:rPr lang="es-ES_tradnl" sz="2200" b="1" dirty="0" err="1" smtClean="0"/>
              <a:t>neuroscience</a:t>
            </a:r>
            <a:endParaRPr lang="es-ES_tradnl" sz="2200" b="1" dirty="0"/>
          </a:p>
          <a:p>
            <a:pPr>
              <a:lnSpc>
                <a:spcPct val="130000"/>
              </a:lnSpc>
              <a:spcBef>
                <a:spcPts val="400"/>
              </a:spcBef>
              <a:buClr>
                <a:schemeClr val="tx1"/>
              </a:buClr>
              <a:buFontTx/>
              <a:buChar char="•"/>
            </a:pPr>
            <a:r>
              <a:rPr lang="es-ES_tradnl" sz="2200" b="1" dirty="0">
                <a:solidFill>
                  <a:srgbClr val="CC0000"/>
                </a:solidFill>
              </a:rPr>
              <a:t> </a:t>
            </a:r>
            <a:r>
              <a:rPr lang="es-ES_tradnl" sz="2200" b="1" dirty="0" err="1">
                <a:solidFill>
                  <a:schemeClr val="accent6">
                    <a:lumMod val="75000"/>
                  </a:schemeClr>
                </a:solidFill>
              </a:rPr>
              <a:t>Cab</a:t>
            </a:r>
            <a:r>
              <a:rPr lang="es-ES_tradnl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200" b="1" dirty="0" err="1">
                <a:solidFill>
                  <a:schemeClr val="accent6">
                    <a:lumMod val="75000"/>
                  </a:schemeClr>
                </a:solidFill>
              </a:rPr>
              <a:t>Direct</a:t>
            </a:r>
            <a:r>
              <a:rPr lang="es-ES_tradnl" sz="22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ES_tradnl" sz="2200" b="1" dirty="0" err="1" smtClean="0"/>
              <a:t>Veterinary</a:t>
            </a:r>
            <a:r>
              <a:rPr lang="es-ES_tradnl" sz="2200" b="1" dirty="0" smtClean="0"/>
              <a:t> medicine, animal </a:t>
            </a:r>
            <a:r>
              <a:rPr lang="es-ES_tradnl" sz="2200" b="1" dirty="0" err="1" smtClean="0"/>
              <a:t>production</a:t>
            </a:r>
            <a:r>
              <a:rPr lang="es-ES_tradnl" sz="2200" b="1" dirty="0" smtClean="0"/>
              <a:t>, </a:t>
            </a:r>
            <a:r>
              <a:rPr lang="es-ES_tradnl" sz="2200" b="1" dirty="0" err="1" smtClean="0"/>
              <a:t>agriculture</a:t>
            </a:r>
            <a:r>
              <a:rPr lang="es-ES_tradnl" sz="2200" b="1" dirty="0" smtClean="0"/>
              <a:t>, </a:t>
            </a:r>
            <a:r>
              <a:rPr lang="es-ES_tradnl" sz="2200" b="1" dirty="0" err="1" smtClean="0"/>
              <a:t>nutrition</a:t>
            </a:r>
            <a:r>
              <a:rPr lang="es-ES_tradnl" sz="2200" b="1" dirty="0" smtClean="0"/>
              <a:t>, </a:t>
            </a:r>
            <a:r>
              <a:rPr lang="es-ES_tradnl" sz="2200" b="1" dirty="0" err="1" smtClean="0"/>
              <a:t>environmental</a:t>
            </a:r>
            <a:r>
              <a:rPr lang="es-ES_tradnl" sz="2200" b="1" dirty="0" smtClean="0"/>
              <a:t> </a:t>
            </a:r>
            <a:r>
              <a:rPr lang="es-ES_tradnl" sz="2200" b="1" dirty="0" err="1" smtClean="0"/>
              <a:t>sciences</a:t>
            </a:r>
            <a:endParaRPr lang="es-ES_tradnl" sz="2200" b="1" dirty="0"/>
          </a:p>
          <a:p>
            <a:pPr>
              <a:lnSpc>
                <a:spcPct val="130000"/>
              </a:lnSpc>
              <a:spcBef>
                <a:spcPts val="400"/>
              </a:spcBef>
              <a:buClr>
                <a:schemeClr val="tx1"/>
              </a:buClr>
              <a:buFontTx/>
              <a:buChar char="•"/>
            </a:pPr>
            <a:r>
              <a:rPr lang="es-ES" sz="2200" b="1" dirty="0">
                <a:solidFill>
                  <a:srgbClr val="CC0000"/>
                </a:solidFill>
              </a:rPr>
              <a:t> 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Web of 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Science: </a:t>
            </a:r>
            <a:r>
              <a:rPr lang="es-ES" sz="2200" b="1" dirty="0" err="1" smtClean="0"/>
              <a:t>Database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platform</a:t>
            </a:r>
            <a:r>
              <a:rPr lang="es-ES" sz="2200" b="1" dirty="0" smtClean="0"/>
              <a:t> and </a:t>
            </a:r>
            <a:r>
              <a:rPr lang="es-ES" sz="2200" b="1" dirty="0" err="1" smtClean="0"/>
              <a:t>other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associated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resources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produced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by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Thomson</a:t>
            </a:r>
            <a:r>
              <a:rPr lang="es-ES" sz="2200" b="1" dirty="0" smtClean="0"/>
              <a:t> Reuters.</a:t>
            </a:r>
          </a:p>
          <a:p>
            <a:pPr>
              <a:lnSpc>
                <a:spcPct val="130000"/>
              </a:lnSpc>
              <a:spcBef>
                <a:spcPts val="400"/>
              </a:spcBef>
              <a:buClr>
                <a:schemeClr val="tx1"/>
              </a:buClr>
              <a:buFontTx/>
              <a:buChar char="•"/>
            </a:pP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200" b="1" dirty="0" err="1" smtClean="0">
                <a:solidFill>
                  <a:schemeClr val="accent6">
                    <a:lumMod val="75000"/>
                  </a:schemeClr>
                </a:solidFill>
              </a:rPr>
              <a:t>Scopus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ES" sz="2200" b="1" dirty="0" smtClean="0"/>
              <a:t> </a:t>
            </a:r>
            <a:r>
              <a:rPr lang="es-ES" sz="2200" b="1" dirty="0" err="1" smtClean="0"/>
              <a:t>Bibliographic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references</a:t>
            </a:r>
            <a:r>
              <a:rPr lang="es-ES" sz="2200" b="1" dirty="0" smtClean="0"/>
              <a:t> and cites </a:t>
            </a:r>
            <a:r>
              <a:rPr lang="es-ES" sz="2200" b="1" dirty="0" err="1" smtClean="0"/>
              <a:t>database</a:t>
            </a:r>
            <a:r>
              <a:rPr lang="es-ES" sz="2200" b="1" dirty="0" smtClean="0"/>
              <a:t> of </a:t>
            </a:r>
            <a:r>
              <a:rPr lang="es-ES" sz="2200" b="1" dirty="0" err="1" smtClean="0"/>
              <a:t>Elsevier</a:t>
            </a:r>
            <a:endParaRPr lang="es-ES" sz="2200" b="1" dirty="0"/>
          </a:p>
          <a:p>
            <a:pPr>
              <a:spcBef>
                <a:spcPts val="400"/>
              </a:spcBef>
              <a:buClr>
                <a:schemeClr val="tx1"/>
              </a:buClr>
              <a:buFontTx/>
              <a:buChar char="•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IME</a:t>
            </a:r>
            <a:r>
              <a:rPr lang="es-ES" sz="2200" b="1" dirty="0" smtClean="0"/>
              <a:t> 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(Índice Médico Español ): </a:t>
            </a:r>
            <a:r>
              <a:rPr lang="es-ES" sz="2200" b="1" dirty="0" smtClean="0"/>
              <a:t>CSIC </a:t>
            </a:r>
            <a:r>
              <a:rPr lang="es-ES" sz="2200" b="1" dirty="0" err="1" smtClean="0"/>
              <a:t>biomedical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database</a:t>
            </a:r>
            <a:r>
              <a:rPr lang="es-ES" sz="2200" b="1" dirty="0" smtClean="0"/>
              <a:t>.</a:t>
            </a:r>
            <a:endParaRPr lang="es-ES" sz="2200" b="1" dirty="0"/>
          </a:p>
          <a:p>
            <a:pPr>
              <a:spcBef>
                <a:spcPts val="400"/>
              </a:spcBef>
              <a:buClr>
                <a:schemeClr val="tx1"/>
              </a:buClr>
              <a:buFontTx/>
              <a:buChar char="•"/>
            </a:pPr>
            <a:r>
              <a:rPr lang="es-ES" sz="2200" dirty="0"/>
              <a:t> 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Cochrane Library Plus: </a:t>
            </a:r>
            <a:r>
              <a:rPr lang="en-US" sz="2200" b="1" dirty="0" smtClean="0"/>
              <a:t>Evidence-based medicine, documents for decision-making in medicine, clinical trials, systematic reviews, etc.</a:t>
            </a:r>
            <a:endParaRPr lang="es-ES" sz="2200" b="1" dirty="0"/>
          </a:p>
          <a:p>
            <a:pPr>
              <a:lnSpc>
                <a:spcPct val="130000"/>
              </a:lnSpc>
              <a:spcBef>
                <a:spcPts val="400"/>
              </a:spcBef>
              <a:buClr>
                <a:schemeClr val="tx1"/>
              </a:buClr>
              <a:buFontTx/>
              <a:buChar char="•"/>
            </a:pPr>
            <a:r>
              <a:rPr lang="es-ES" sz="2200" b="1" dirty="0">
                <a:solidFill>
                  <a:srgbClr val="CC0000"/>
                </a:solidFill>
              </a:rPr>
              <a:t> 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</a:rPr>
              <a:t>FSTA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s-ES" sz="2200" b="1" dirty="0" err="1" smtClean="0"/>
              <a:t>Nutrition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200" b="1" dirty="0" err="1" smtClean="0"/>
              <a:t>technology</a:t>
            </a:r>
            <a:endParaRPr lang="es-ES" sz="2200" b="1" dirty="0"/>
          </a:p>
        </p:txBody>
      </p:sp>
      <p:sp>
        <p:nvSpPr>
          <p:cNvPr id="8" name="7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rot="2445566">
            <a:off x="7336444" y="598199"/>
            <a:ext cx="18283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Databases</a:t>
            </a:r>
            <a:endParaRPr lang="es-ES" sz="3000" b="1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66428"/>
            <a:ext cx="8218589" cy="1491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864096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000" dirty="0" err="1" smtClean="0">
                <a:latin typeface="Berlin Sans FB Demi" pitchFamily="34" charset="0"/>
              </a:rPr>
              <a:t>How</a:t>
            </a:r>
            <a:r>
              <a:rPr lang="es-ES" sz="3000" dirty="0" smtClean="0">
                <a:latin typeface="Berlin Sans FB Demi" pitchFamily="34" charset="0"/>
              </a:rPr>
              <a:t> to </a:t>
            </a:r>
            <a:r>
              <a:rPr lang="es-ES" sz="3000" dirty="0" err="1" smtClean="0">
                <a:latin typeface="Berlin Sans FB Demi" pitchFamily="34" charset="0"/>
              </a:rPr>
              <a:t>access</a:t>
            </a:r>
            <a:r>
              <a:rPr lang="es-ES" sz="3000" dirty="0" smtClean="0">
                <a:latin typeface="Berlin Sans FB Demi" pitchFamily="34" charset="0"/>
              </a:rPr>
              <a:t> a </a:t>
            </a:r>
            <a:r>
              <a:rPr lang="es-ES" sz="3000" dirty="0" err="1" smtClean="0">
                <a:latin typeface="Berlin Sans FB Demi" pitchFamily="34" charset="0"/>
              </a:rPr>
              <a:t>database</a:t>
            </a:r>
            <a:r>
              <a:rPr lang="es-ES" sz="3000" dirty="0" smtClean="0">
                <a:latin typeface="Berlin Sans FB Demi" pitchFamily="34" charset="0"/>
              </a:rPr>
              <a:t>?</a:t>
            </a:r>
            <a:br>
              <a:rPr lang="es-ES" sz="3000" dirty="0" smtClean="0">
                <a:latin typeface="Berlin Sans FB Demi" pitchFamily="34" charset="0"/>
              </a:rPr>
            </a:br>
            <a:r>
              <a:rPr lang="es-ES" sz="3000" dirty="0" smtClean="0">
                <a:latin typeface="Berlin Sans FB Demi" pitchFamily="34" charset="0"/>
              </a:rPr>
              <a:t>UAB</a:t>
            </a:r>
          </a:p>
        </p:txBody>
      </p:sp>
      <p:sp>
        <p:nvSpPr>
          <p:cNvPr id="278531" name="Text Box 5"/>
          <p:cNvSpPr txBox="1">
            <a:spLocks noChangeArrowheads="1"/>
          </p:cNvSpPr>
          <p:nvPr/>
        </p:nvSpPr>
        <p:spPr bwMode="auto">
          <a:xfrm>
            <a:off x="323528" y="1196752"/>
            <a:ext cx="84248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err="1" smtClean="0">
                <a:latin typeface="Calibri" pitchFamily="34" charset="0"/>
              </a:rPr>
              <a:t>Firstly</a:t>
            </a:r>
            <a:r>
              <a:rPr lang="es-ES" sz="2000" b="1" dirty="0" smtClean="0">
                <a:latin typeface="Calibri" pitchFamily="34" charset="0"/>
              </a:rPr>
              <a:t> in                                     </a:t>
            </a:r>
            <a:r>
              <a:rPr lang="es-ES" sz="2000" b="1" dirty="0" err="1" smtClean="0">
                <a:latin typeface="Calibri" pitchFamily="34" charset="0"/>
              </a:rPr>
              <a:t>we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choose</a:t>
            </a:r>
            <a:r>
              <a:rPr lang="es-ES" sz="2000" b="1" dirty="0" smtClean="0">
                <a:latin typeface="Calibri" pitchFamily="34" charset="0"/>
              </a:rPr>
              <a:t>                            </a:t>
            </a:r>
            <a:r>
              <a:rPr lang="es-ES" sz="2000" b="1" dirty="0" err="1" smtClean="0">
                <a:latin typeface="Calibri" pitchFamily="34" charset="0"/>
              </a:rPr>
              <a:t>options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filling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later</a:t>
            </a:r>
            <a:r>
              <a:rPr lang="es-ES" sz="2000" b="1" dirty="0" smtClean="0">
                <a:latin typeface="Calibri" pitchFamily="34" charset="0"/>
              </a:rPr>
              <a:t>     </a:t>
            </a:r>
            <a:r>
              <a:rPr lang="es-ES" sz="2000" b="1" dirty="0" err="1" smtClean="0">
                <a:latin typeface="Calibri" pitchFamily="34" charset="0"/>
              </a:rPr>
              <a:t>the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searching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criteria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we</a:t>
            </a:r>
            <a:r>
              <a:rPr lang="es-ES" sz="2000" b="1" dirty="0" smtClean="0">
                <a:latin typeface="Calibri" pitchFamily="34" charset="0"/>
              </a:rPr>
              <a:t> are </a:t>
            </a:r>
            <a:r>
              <a:rPr lang="es-ES" sz="2000" b="1" dirty="0" err="1" smtClean="0">
                <a:latin typeface="Calibri" pitchFamily="34" charset="0"/>
              </a:rPr>
              <a:t>looking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for</a:t>
            </a:r>
            <a:r>
              <a:rPr lang="es-ES" sz="2000" b="1" dirty="0" smtClean="0">
                <a:latin typeface="Calibri" pitchFamily="34" charset="0"/>
              </a:rPr>
              <a:t>. </a:t>
            </a:r>
            <a:r>
              <a:rPr lang="es-ES" sz="2000" b="1" dirty="0" err="1" smtClean="0">
                <a:latin typeface="Calibri" pitchFamily="34" charset="0"/>
              </a:rPr>
              <a:t>Finally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we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click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on</a:t>
            </a:r>
            <a:r>
              <a:rPr lang="es-ES" sz="2000" b="1" dirty="0" smtClean="0">
                <a:latin typeface="Calibri" pitchFamily="34" charset="0"/>
              </a:rPr>
              <a:t>               </a:t>
            </a:r>
            <a:r>
              <a:rPr lang="es-ES" sz="2000" dirty="0" smtClean="0">
                <a:latin typeface="Calibri" pitchFamily="34" charset="0"/>
              </a:rPr>
              <a:t> </a:t>
            </a:r>
            <a:endParaRPr lang="es-ES" sz="2000" dirty="0">
              <a:latin typeface="Calibri" pitchFamily="34" charset="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5056179" y="2782253"/>
            <a:ext cx="792088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latin typeface="Verdana" pitchFamily="34" charset="0"/>
            </a:endParaRPr>
          </a:p>
        </p:txBody>
      </p:sp>
      <p:sp>
        <p:nvSpPr>
          <p:cNvPr id="17" name="16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631690"/>
            <a:ext cx="6219825" cy="29241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196752"/>
            <a:ext cx="1267933" cy="3201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0" y="1556792"/>
            <a:ext cx="717520" cy="3652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Conector recto de flecha 9"/>
          <p:cNvCxnSpPr>
            <a:stCxn id="19" idx="2"/>
          </p:cNvCxnSpPr>
          <p:nvPr/>
        </p:nvCxnSpPr>
        <p:spPr>
          <a:xfrm>
            <a:off x="5452223" y="3070285"/>
            <a:ext cx="0" cy="55339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03648" y="1196752"/>
            <a:ext cx="1790898" cy="336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 rot="2445566">
            <a:off x="7336444" y="598199"/>
            <a:ext cx="18283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Databases</a:t>
            </a:r>
            <a:endParaRPr lang="es-ES" sz="3000" b="1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endParaRPr lang="es-ES_tradnl" sz="2400">
              <a:latin typeface="Times New Roman" pitchFamily="18" charset="0"/>
              <a:cs typeface="Arial" charset="0"/>
            </a:endParaRPr>
          </a:p>
        </p:txBody>
      </p:sp>
      <p:sp>
        <p:nvSpPr>
          <p:cNvPr id="80899" name="Text Box 4"/>
          <p:cNvSpPr txBox="1">
            <a:spLocks noChangeArrowheads="1"/>
          </p:cNvSpPr>
          <p:nvPr/>
        </p:nvSpPr>
        <p:spPr bwMode="auto">
          <a:xfrm>
            <a:off x="0" y="558924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err="1" smtClean="0"/>
              <a:t>PubMed</a:t>
            </a:r>
            <a:r>
              <a:rPr lang="es-ES" baseline="30000" dirty="0" smtClean="0"/>
              <a:t>®</a:t>
            </a:r>
            <a:r>
              <a:rPr lang="es-ES" dirty="0" smtClean="0"/>
              <a:t> Online Training:  </a:t>
            </a:r>
            <a:r>
              <a:rPr lang="es-ES" dirty="0" smtClean="0">
                <a:hlinkClick r:id="rId2"/>
              </a:rPr>
              <a:t>http://www.nlm.nih.gov/bsd/disted/pubmed.html</a:t>
            </a:r>
            <a:endParaRPr lang="es-ES" dirty="0" smtClean="0"/>
          </a:p>
        </p:txBody>
      </p:sp>
      <p:pic>
        <p:nvPicPr>
          <p:cNvPr id="52229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980728"/>
            <a:ext cx="5544616" cy="415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0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6125504"/>
            <a:ext cx="1584176" cy="3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4067944" y="6093296"/>
            <a:ext cx="235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Calibri" pitchFamily="34" charset="0"/>
                <a:hlinkClick r:id="rId6"/>
              </a:rPr>
              <a:t>http://europepmc.org/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3" name="12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 rot="2445566">
            <a:off x="7336444" y="598199"/>
            <a:ext cx="18283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Databases</a:t>
            </a:r>
            <a:endParaRPr lang="es-ES" sz="3000" b="1" dirty="0">
              <a:cs typeface="Calibri" pitchFamily="34" charset="0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200" dirty="0" err="1" smtClean="0">
                <a:latin typeface="Berlin Sans FB Demi" pitchFamily="34" charset="0"/>
              </a:rPr>
              <a:t>PubMed</a:t>
            </a:r>
            <a:endParaRPr lang="es-ES" sz="3200" dirty="0" smtClean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endParaRPr lang="es-ES_tradnl" sz="2400">
              <a:latin typeface="Times New Roman" pitchFamily="18" charset="0"/>
              <a:cs typeface="Arial" charset="0"/>
            </a:endParaRP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1763713" y="6021388"/>
            <a:ext cx="489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Verdana" pitchFamily="34" charset="0"/>
              <a:cs typeface="Arial" charset="0"/>
            </a:endParaRPr>
          </a:p>
        </p:txBody>
      </p:sp>
      <p:sp>
        <p:nvSpPr>
          <p:cNvPr id="81924" name="Text Box 6"/>
          <p:cNvSpPr txBox="1">
            <a:spLocks noChangeArrowheads="1"/>
          </p:cNvSpPr>
          <p:nvPr/>
        </p:nvSpPr>
        <p:spPr bwMode="auto">
          <a:xfrm>
            <a:off x="251520" y="5661248"/>
            <a:ext cx="849699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dirty="0" smtClean="0">
                <a:cs typeface="Arial" charset="0"/>
              </a:rPr>
              <a:t>Access </a:t>
            </a:r>
            <a:r>
              <a:rPr lang="es-ES" dirty="0" err="1" smtClean="0">
                <a:cs typeface="Arial" charset="0"/>
              </a:rPr>
              <a:t>through</a:t>
            </a:r>
            <a:r>
              <a:rPr lang="es-ES" dirty="0" smtClean="0">
                <a:cs typeface="Arial" charset="0"/>
              </a:rPr>
              <a:t> </a:t>
            </a:r>
            <a:r>
              <a:rPr lang="es-ES" dirty="0" err="1" smtClean="0">
                <a:cs typeface="Arial" charset="0"/>
              </a:rPr>
              <a:t>library</a:t>
            </a:r>
            <a:r>
              <a:rPr lang="es-ES" dirty="0" smtClean="0">
                <a:cs typeface="Arial" charset="0"/>
              </a:rPr>
              <a:t> </a:t>
            </a:r>
            <a:r>
              <a:rPr lang="es-ES" dirty="0" err="1" smtClean="0">
                <a:cs typeface="Arial" charset="0"/>
              </a:rPr>
              <a:t>or</a:t>
            </a:r>
            <a:r>
              <a:rPr lang="es-ES" dirty="0" smtClean="0">
                <a:cs typeface="Arial" charset="0"/>
              </a:rPr>
              <a:t>  </a:t>
            </a:r>
            <a:r>
              <a:rPr lang="es-ES" dirty="0" smtClean="0">
                <a:hlinkClick r:id="rId3"/>
              </a:rPr>
              <a:t>http://www.accesowok.fecyt.es/</a:t>
            </a:r>
            <a:endParaRPr lang="es-ES" dirty="0" smtClean="0"/>
          </a:p>
          <a:p>
            <a:pPr algn="ctr">
              <a:spcBef>
                <a:spcPct val="50000"/>
              </a:spcBef>
            </a:pPr>
            <a:r>
              <a:rPr lang="es-ES" dirty="0" err="1" smtClean="0">
                <a:cs typeface="Arial" charset="0"/>
              </a:rPr>
              <a:t>Tutorials</a:t>
            </a:r>
            <a:r>
              <a:rPr lang="es-ES" dirty="0" smtClean="0">
                <a:cs typeface="Arial" charset="0"/>
              </a:rPr>
              <a:t>: </a:t>
            </a:r>
            <a:r>
              <a:rPr lang="es-ES" dirty="0" smtClean="0">
                <a:cs typeface="Arial" charset="0"/>
                <a:hlinkClick r:id="rId4"/>
              </a:rPr>
              <a:t>http://wokinfo.com/training_support/training/web-of-knowledge/</a:t>
            </a:r>
            <a:endParaRPr lang="es-ES" dirty="0">
              <a:cs typeface="Arial" charset="0"/>
            </a:endParaRPr>
          </a:p>
        </p:txBody>
      </p:sp>
      <p:pic>
        <p:nvPicPr>
          <p:cNvPr id="21401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484784"/>
            <a:ext cx="6984776" cy="381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 rot="2445566">
            <a:off x="7336444" y="598199"/>
            <a:ext cx="18283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Databases</a:t>
            </a:r>
            <a:endParaRPr lang="es-ES" sz="3000" b="1" dirty="0">
              <a:cs typeface="Calibri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79512" y="188640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 smtClean="0">
                <a:latin typeface="Berlin Sans FB Demi" pitchFamily="34" charset="0"/>
                <a:ea typeface="+mj-ea"/>
                <a:cs typeface="+mj-cs"/>
              </a:rPr>
              <a:t>Web of </a:t>
            </a:r>
            <a:r>
              <a:rPr lang="es-ES" sz="3200" dirty="0" err="1" smtClean="0">
                <a:latin typeface="Berlin Sans FB Demi" pitchFamily="34" charset="0"/>
                <a:ea typeface="+mj-ea"/>
                <a:cs typeface="+mj-cs"/>
              </a:rPr>
              <a:t>Science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endParaRPr lang="es-ES_tradnl" sz="2400">
              <a:latin typeface="Times New Roman" pitchFamily="18" charset="0"/>
              <a:cs typeface="Arial" charset="0"/>
            </a:endParaRPr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1763713" y="6021388"/>
            <a:ext cx="489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_tradnl">
              <a:latin typeface="Verdana" pitchFamily="34" charset="0"/>
              <a:cs typeface="Arial" charset="0"/>
            </a:endParaRPr>
          </a:p>
        </p:txBody>
      </p:sp>
      <p:sp>
        <p:nvSpPr>
          <p:cNvPr id="11" name="10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 rot="2445566">
            <a:off x="7336444" y="598199"/>
            <a:ext cx="18283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Databases</a:t>
            </a:r>
            <a:endParaRPr lang="es-ES" sz="3000" b="1" dirty="0">
              <a:cs typeface="Calibri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57606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200" dirty="0" err="1" smtClean="0">
                <a:latin typeface="Berlin Sans FB Demi" pitchFamily="34" charset="0"/>
              </a:rPr>
              <a:t>Scopus</a:t>
            </a:r>
            <a:endParaRPr lang="es-ES" sz="3200" dirty="0" smtClean="0">
              <a:latin typeface="Berlin Sans FB Demi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43608" y="587727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 err="1" smtClean="0"/>
              <a:t>Tutorials</a:t>
            </a:r>
            <a:r>
              <a:rPr lang="es-ES" dirty="0" smtClean="0"/>
              <a:t>: </a:t>
            </a:r>
            <a:r>
              <a:rPr lang="es-ES" dirty="0" smtClean="0">
                <a:hlinkClick r:id="rId2"/>
              </a:rPr>
              <a:t>http://help.scopus.com/flare/Content/tutorials/sc_menu.html</a:t>
            </a:r>
            <a:endParaRPr lang="es-ES" dirty="0" smtClean="0"/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556792"/>
            <a:ext cx="7249368" cy="403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491880" y="0"/>
            <a:ext cx="5652120" cy="6858000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Picture 2" descr="http://www.osiatis.es/img/bases_datos.gi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653773" y="3356992"/>
            <a:ext cx="2355119" cy="168783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5 Imagen" descr="catalog1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6188629" y="836712"/>
            <a:ext cx="2448272" cy="16300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4" descr="e-revist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0657" y="3789040"/>
            <a:ext cx="1944216" cy="160431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4039244" y="332656"/>
            <a:ext cx="1584176" cy="16745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3751212" y="2276872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j-ea"/>
                <a:cs typeface="+mj-cs"/>
              </a:rPr>
              <a:t>Internet: Google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261234" y="2780928"/>
            <a:ext cx="230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Library </a:t>
            </a:r>
            <a:r>
              <a:rPr lang="es-E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Websites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079109" y="5373216"/>
            <a:ext cx="1504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Databases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522138" y="5661248"/>
            <a:ext cx="17812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E-</a:t>
            </a:r>
            <a:r>
              <a:rPr lang="es-ES" sz="3000" b="1" dirty="0" err="1" smtClean="0">
                <a:cs typeface="Calibri" pitchFamily="34" charset="0"/>
              </a:rPr>
              <a:t>journals</a:t>
            </a:r>
            <a:endParaRPr lang="es-ES" sz="3000" b="1" dirty="0">
              <a:cs typeface="Calibri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0" y="260648"/>
            <a:ext cx="334786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>
                <a:solidFill>
                  <a:schemeClr val="accent6">
                    <a:lumMod val="75000"/>
                  </a:schemeClr>
                </a:solidFill>
              </a:rPr>
              <a:t>Sources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 of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baseline="0" dirty="0" err="1" smtClean="0"/>
              <a:t>Searching</a:t>
            </a:r>
            <a:r>
              <a:rPr lang="es-ES" sz="4000" b="1" baseline="0" dirty="0" smtClean="0"/>
              <a:t> </a:t>
            </a:r>
            <a:r>
              <a:rPr lang="es-ES" sz="4000" b="1" baseline="0" dirty="0" err="1" smtClean="0"/>
              <a:t>Strategies</a:t>
            </a:r>
            <a:endParaRPr lang="es-ES" sz="4000" b="1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How</a:t>
            </a:r>
            <a:r>
              <a:rPr lang="es-ES" sz="4000" b="1" dirty="0" smtClean="0"/>
              <a:t> to </a:t>
            </a:r>
            <a:r>
              <a:rPr lang="es-ES" sz="4000" b="1" dirty="0" err="1" smtClean="0"/>
              <a:t>organize</a:t>
            </a:r>
            <a:r>
              <a:rPr lang="es-ES" sz="4000" b="1" dirty="0" smtClean="0"/>
              <a:t>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Information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Evaluation</a:t>
            </a:r>
            <a:endParaRPr lang="es-ES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1556792"/>
            <a:ext cx="8352928" cy="470898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Collection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of e-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journals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within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a single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website</a:t>
            </a:r>
            <a:r>
              <a:rPr lang="es-ES" sz="2400" dirty="0" smtClean="0"/>
              <a:t>, </a:t>
            </a:r>
            <a:r>
              <a:rPr lang="es-ES" sz="2400" dirty="0" err="1" smtClean="0"/>
              <a:t>including</a:t>
            </a:r>
            <a:r>
              <a:rPr lang="es-ES" sz="2400" dirty="0" smtClean="0"/>
              <a:t> </a:t>
            </a:r>
            <a:r>
              <a:rPr lang="es-ES" sz="2400" dirty="0" err="1" smtClean="0"/>
              <a:t>informational</a:t>
            </a:r>
            <a:r>
              <a:rPr lang="es-ES" sz="2400" dirty="0" smtClean="0"/>
              <a:t> </a:t>
            </a:r>
            <a:r>
              <a:rPr lang="es-ES" sz="2400" dirty="0" err="1" smtClean="0"/>
              <a:t>resources</a:t>
            </a:r>
            <a:r>
              <a:rPr lang="es-ES" sz="2400" dirty="0" smtClean="0"/>
              <a:t>, </a:t>
            </a:r>
            <a:r>
              <a:rPr lang="es-ES" sz="2400" dirty="0" err="1" smtClean="0"/>
              <a:t>tools</a:t>
            </a:r>
            <a:r>
              <a:rPr lang="es-ES" sz="2400" dirty="0" smtClean="0"/>
              <a:t> and </a:t>
            </a:r>
            <a:r>
              <a:rPr lang="es-ES" sz="2400" dirty="0" err="1" smtClean="0"/>
              <a:t>services</a:t>
            </a:r>
            <a:r>
              <a:rPr lang="es-ES" sz="2400" dirty="0" smtClean="0"/>
              <a:t>,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common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interface.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Produced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by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 smtClean="0"/>
              <a:t>journal</a:t>
            </a:r>
            <a:r>
              <a:rPr lang="es-ES" sz="2400" dirty="0" smtClean="0"/>
              <a:t> </a:t>
            </a:r>
            <a:r>
              <a:rPr lang="es-ES" sz="2400" dirty="0" err="1" smtClean="0"/>
              <a:t>editors</a:t>
            </a:r>
            <a:r>
              <a:rPr lang="es-ES" sz="2400" dirty="0" smtClean="0"/>
              <a:t> and </a:t>
            </a:r>
            <a:r>
              <a:rPr lang="es-ES" sz="2400" dirty="0" err="1" smtClean="0"/>
              <a:t>distributors</a:t>
            </a:r>
            <a:endParaRPr lang="es-ES" sz="2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All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database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functionalities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are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included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Simple and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advanced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search</a:t>
            </a:r>
            <a:endParaRPr lang="es-E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RSS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alert</a:t>
            </a:r>
            <a:endParaRPr lang="es-E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400" dirty="0" smtClean="0">
                <a:solidFill>
                  <a:srgbClr val="C00000"/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Export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cites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ü"/>
            </a:pPr>
            <a:r>
              <a:rPr lang="es-ES" sz="2400" dirty="0" smtClean="0"/>
              <a:t> 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Pre-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published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articles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optional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access</a:t>
            </a:r>
            <a:r>
              <a:rPr lang="es-ES" sz="2400" dirty="0" smtClean="0"/>
              <a:t>(“</a:t>
            </a:r>
            <a:r>
              <a:rPr lang="es-ES" sz="2400" dirty="0" err="1" smtClean="0"/>
              <a:t>on</a:t>
            </a:r>
            <a:r>
              <a:rPr lang="es-ES" sz="2400" dirty="0" smtClean="0"/>
              <a:t> line </a:t>
            </a:r>
            <a:r>
              <a:rPr lang="es-ES" sz="2400" dirty="0" err="1" smtClean="0"/>
              <a:t>first</a:t>
            </a:r>
            <a:r>
              <a:rPr lang="es-ES" sz="2400" dirty="0" smtClean="0"/>
              <a:t>”, “</a:t>
            </a:r>
            <a:r>
              <a:rPr lang="es-ES" sz="2400" dirty="0" err="1" smtClean="0"/>
              <a:t>articles</a:t>
            </a:r>
            <a:r>
              <a:rPr lang="es-ES" sz="2400" dirty="0" smtClean="0"/>
              <a:t> in </a:t>
            </a:r>
            <a:r>
              <a:rPr lang="es-ES" sz="2400" dirty="0" err="1" smtClean="0"/>
              <a:t>press</a:t>
            </a:r>
            <a:r>
              <a:rPr lang="es-ES" sz="2400" dirty="0" smtClean="0"/>
              <a:t>”, “</a:t>
            </a:r>
            <a:r>
              <a:rPr lang="es-ES" sz="2400" dirty="0" err="1" smtClean="0"/>
              <a:t>early</a:t>
            </a:r>
            <a:r>
              <a:rPr lang="es-ES" sz="2400" dirty="0" smtClean="0"/>
              <a:t> </a:t>
            </a:r>
            <a:r>
              <a:rPr lang="es-ES" sz="2400" dirty="0" err="1" smtClean="0"/>
              <a:t>view</a:t>
            </a:r>
            <a:r>
              <a:rPr lang="es-ES" sz="2400" dirty="0" smtClean="0"/>
              <a:t>”…)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9512" y="188640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What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is a 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platform</a:t>
            </a:r>
            <a:r>
              <a:rPr kumimoji="0" lang="es-E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of e-</a:t>
            </a:r>
            <a:r>
              <a:rPr kumimoji="0" lang="es-E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journals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? </a:t>
            </a:r>
          </a:p>
        </p:txBody>
      </p:sp>
      <p:sp>
        <p:nvSpPr>
          <p:cNvPr id="8" name="7 Rectángulo"/>
          <p:cNvSpPr/>
          <p:nvPr/>
        </p:nvSpPr>
        <p:spPr>
          <a:xfrm rot="2445566">
            <a:off x="7342379" y="598199"/>
            <a:ext cx="18165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e-</a:t>
            </a:r>
            <a:r>
              <a:rPr lang="es-ES" sz="3000" b="1" dirty="0" err="1" smtClean="0">
                <a:cs typeface="Calibri" pitchFamily="34" charset="0"/>
              </a:rPr>
              <a:t>Journals</a:t>
            </a:r>
            <a:endParaRPr lang="es-ES" sz="3000" b="1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4896544" cy="3700544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204864"/>
            <a:ext cx="4752528" cy="3607048"/>
          </a:xfrm>
          <a:prstGeom prst="rect">
            <a:avLst/>
          </a:prstGeom>
          <a:noFill/>
          <a:ln w="38100">
            <a:solidFill>
              <a:srgbClr val="009999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80928"/>
            <a:ext cx="4680520" cy="352839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358" name="Picture 6" descr="http://library.humboldt.edu/libnew/items/images/springerlin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556792"/>
            <a:ext cx="1512169" cy="583265"/>
          </a:xfrm>
          <a:prstGeom prst="rect">
            <a:avLst/>
          </a:prstGeom>
          <a:noFill/>
        </p:spPr>
      </p:pic>
      <p:pic>
        <p:nvPicPr>
          <p:cNvPr id="1003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2276873"/>
            <a:ext cx="233342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9" descr="http://3.bp.blogspot.com/-RlxdPZ46xWA/UkQ_BwRJwBI/AAAAAAAAA5M/8PKPkMMCNPM/s1600/sd_logo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2780928"/>
            <a:ext cx="1440160" cy="306160"/>
          </a:xfrm>
          <a:prstGeom prst="rect">
            <a:avLst/>
          </a:prstGeom>
          <a:noFill/>
        </p:spPr>
      </p:pic>
      <p:sp>
        <p:nvSpPr>
          <p:cNvPr id="11" name="10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 rot="2445566">
            <a:off x="7342376" y="598199"/>
            <a:ext cx="18165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e-</a:t>
            </a:r>
            <a:r>
              <a:rPr lang="es-ES" sz="3000" b="1" dirty="0" err="1" smtClean="0">
                <a:cs typeface="Calibri" pitchFamily="34" charset="0"/>
              </a:rPr>
              <a:t>Journals</a:t>
            </a:r>
            <a:endParaRPr lang="es-ES" sz="3000" b="1" dirty="0"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512" y="406053"/>
            <a:ext cx="82296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Most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important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platforms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of e-</a:t>
            </a:r>
            <a:r>
              <a:rPr kumimoji="0" lang="es-ES_tradnl" sz="32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journals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491880" y="0"/>
            <a:ext cx="5652120" cy="6858000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11 Imagen" descr="caja de busqued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01008"/>
            <a:ext cx="2088232" cy="15659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8 Imagen" descr="mesh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412776"/>
            <a:ext cx="2289568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9 Imagen" descr="palabras cl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6109" y="908720"/>
            <a:ext cx="2241599" cy="105245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580880" y="3933056"/>
            <a:ext cx="2160240" cy="1224136"/>
            <a:chOff x="5508104" y="2042846"/>
            <a:chExt cx="2664296" cy="1661076"/>
          </a:xfrm>
          <a:solidFill>
            <a:schemeClr val="bg1"/>
          </a:solidFill>
        </p:grpSpPr>
        <p:sp>
          <p:nvSpPr>
            <p:cNvPr id="12" name="11 Elipse"/>
            <p:cNvSpPr/>
            <p:nvPr/>
          </p:nvSpPr>
          <p:spPr>
            <a:xfrm>
              <a:off x="5508104" y="2042846"/>
              <a:ext cx="1728192" cy="166107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3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" name="12 Elipse"/>
            <p:cNvSpPr/>
            <p:nvPr/>
          </p:nvSpPr>
          <p:spPr>
            <a:xfrm>
              <a:off x="6444208" y="2042846"/>
              <a:ext cx="1728192" cy="1661076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14" name="13 Rectángulo"/>
          <p:cNvSpPr/>
          <p:nvPr/>
        </p:nvSpPr>
        <p:spPr>
          <a:xfrm>
            <a:off x="3707904" y="2204864"/>
            <a:ext cx="2358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/>
              <a:t>Keyword. </a:t>
            </a:r>
            <a:endParaRPr lang="es-ES" sz="2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err="1" smtClean="0"/>
              <a:t>Common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language</a:t>
            </a:r>
            <a:endParaRPr lang="es-ES" sz="2200" b="1" dirty="0"/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4211960" y="5301208"/>
            <a:ext cx="1501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 smtClean="0"/>
              <a:t>English</a:t>
            </a:r>
            <a:endParaRPr lang="es-ES" sz="2400" b="1" dirty="0"/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6544876" y="5373216"/>
            <a:ext cx="2232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 smtClean="0"/>
              <a:t>Boolean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Operators</a:t>
            </a:r>
            <a:endParaRPr lang="es-ES" sz="2400" b="1" dirty="0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6490616" y="2420888"/>
            <a:ext cx="2340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 smtClean="0"/>
              <a:t>Descriptors</a:t>
            </a:r>
            <a:r>
              <a:rPr lang="es-ES" sz="2400" b="1" dirty="0" smtClean="0"/>
              <a:t>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 smtClean="0"/>
              <a:t>Thesaurus</a:t>
            </a:r>
            <a:endParaRPr lang="es-ES" sz="2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0" y="260648"/>
            <a:ext cx="334786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Sources</a:t>
            </a:r>
            <a:r>
              <a:rPr lang="es-ES" sz="4000" b="1" dirty="0" smtClean="0"/>
              <a:t> of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baseline="0" dirty="0" err="1" smtClean="0">
                <a:solidFill>
                  <a:schemeClr val="accent6">
                    <a:lumMod val="75000"/>
                  </a:schemeClr>
                </a:solidFill>
              </a:rPr>
              <a:t>Searching</a:t>
            </a:r>
            <a:r>
              <a:rPr lang="es-ES" sz="4000" b="1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000" b="1" baseline="0" dirty="0" err="1" smtClean="0">
                <a:solidFill>
                  <a:schemeClr val="accent6">
                    <a:lumMod val="75000"/>
                  </a:schemeClr>
                </a:solidFill>
              </a:rPr>
              <a:t>Strategies</a:t>
            </a:r>
            <a:endParaRPr lang="es-ES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How</a:t>
            </a:r>
            <a:r>
              <a:rPr lang="es-ES" sz="4000" b="1" dirty="0" smtClean="0"/>
              <a:t> to </a:t>
            </a:r>
            <a:r>
              <a:rPr lang="es-ES" sz="4000" b="1" dirty="0" err="1" smtClean="0"/>
              <a:t>organize</a:t>
            </a:r>
            <a:r>
              <a:rPr lang="es-ES" sz="4000" b="1" dirty="0" smtClean="0"/>
              <a:t>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Information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Evaluation</a:t>
            </a:r>
            <a:endParaRPr lang="es-ES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66428"/>
            <a:ext cx="8218589" cy="1491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8531" name="Text Box 5"/>
          <p:cNvSpPr txBox="1">
            <a:spLocks noChangeArrowheads="1"/>
          </p:cNvSpPr>
          <p:nvPr/>
        </p:nvSpPr>
        <p:spPr bwMode="auto">
          <a:xfrm>
            <a:off x="323528" y="1196752"/>
            <a:ext cx="84248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 dirty="0" err="1" smtClean="0">
                <a:latin typeface="Calibri" pitchFamily="34" charset="0"/>
              </a:rPr>
              <a:t>Firstly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we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choose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on</a:t>
            </a:r>
            <a:r>
              <a:rPr lang="es-ES" sz="2000" b="1" dirty="0" smtClean="0">
                <a:latin typeface="Calibri" pitchFamily="34" charset="0"/>
              </a:rPr>
              <a:t>                                   </a:t>
            </a:r>
            <a:r>
              <a:rPr lang="es-ES" sz="2000" b="1" dirty="0" err="1" smtClean="0">
                <a:latin typeface="Calibri" pitchFamily="34" charset="0"/>
              </a:rPr>
              <a:t>the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toolbox</a:t>
            </a:r>
            <a:r>
              <a:rPr lang="es-ES" sz="2000" b="1" dirty="0" smtClean="0">
                <a:latin typeface="Calibri" pitchFamily="34" charset="0"/>
              </a:rPr>
              <a:t>                                , </a:t>
            </a:r>
            <a:r>
              <a:rPr lang="es-ES" sz="2000" b="1" dirty="0" err="1" smtClean="0">
                <a:latin typeface="Calibri" pitchFamily="34" charset="0"/>
              </a:rPr>
              <a:t>we</a:t>
            </a:r>
            <a:r>
              <a:rPr lang="es-ES" sz="2000" b="1" dirty="0" smtClean="0">
                <a:latin typeface="Calibri" pitchFamily="34" charset="0"/>
              </a:rPr>
              <a:t> introduce </a:t>
            </a:r>
            <a:r>
              <a:rPr lang="es-ES" sz="2000" b="1" dirty="0" err="1" smtClean="0">
                <a:latin typeface="Calibri" pitchFamily="34" charset="0"/>
              </a:rPr>
              <a:t>the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searching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criteria</a:t>
            </a:r>
            <a:r>
              <a:rPr lang="es-ES" sz="2000" b="1" dirty="0" smtClean="0">
                <a:latin typeface="Calibri" pitchFamily="34" charset="0"/>
              </a:rPr>
              <a:t> and </a:t>
            </a:r>
            <a:r>
              <a:rPr lang="es-ES" sz="2000" b="1" dirty="0" err="1" smtClean="0">
                <a:latin typeface="Calibri" pitchFamily="34" charset="0"/>
              </a:rPr>
              <a:t>we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click</a:t>
            </a:r>
            <a:r>
              <a:rPr lang="es-ES" sz="2000" b="1" dirty="0" smtClean="0">
                <a:latin typeface="Calibri" pitchFamily="34" charset="0"/>
              </a:rPr>
              <a:t> </a:t>
            </a:r>
            <a:r>
              <a:rPr lang="es-ES" sz="2000" b="1" dirty="0" err="1" smtClean="0">
                <a:latin typeface="Calibri" pitchFamily="34" charset="0"/>
              </a:rPr>
              <a:t>on</a:t>
            </a:r>
            <a:r>
              <a:rPr lang="es-ES" sz="2000" b="1" dirty="0" smtClean="0">
                <a:latin typeface="Calibri" pitchFamily="34" charset="0"/>
              </a:rPr>
              <a:t/>
            </a:r>
            <a:br>
              <a:rPr lang="es-ES" sz="2000" b="1" dirty="0" smtClean="0">
                <a:latin typeface="Calibri" pitchFamily="34" charset="0"/>
              </a:rPr>
            </a:br>
            <a:r>
              <a:rPr lang="es-ES" sz="2000" b="1" dirty="0" smtClean="0">
                <a:latin typeface="Calibri" pitchFamily="34" charset="0"/>
              </a:rPr>
              <a:t>              </a:t>
            </a:r>
            <a:endParaRPr lang="es-ES" sz="2000" dirty="0">
              <a:latin typeface="Calibri" pitchFamily="34" charset="0"/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6626688" y="2777731"/>
            <a:ext cx="969647" cy="28803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latin typeface="Verdana" pitchFamily="34" charset="0"/>
            </a:endParaRPr>
          </a:p>
        </p:txBody>
      </p:sp>
      <p:sp>
        <p:nvSpPr>
          <p:cNvPr id="17" name="16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1196752"/>
            <a:ext cx="1790898" cy="336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179512" y="260648"/>
            <a:ext cx="8435280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600" kern="1200" baseline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s-ES" sz="3200" dirty="0" err="1" smtClean="0">
                <a:latin typeface="Berlin Sans FB Demi" pitchFamily="34" charset="0"/>
              </a:rPr>
              <a:t>How</a:t>
            </a:r>
            <a:r>
              <a:rPr lang="es-ES" sz="3200" dirty="0" smtClean="0">
                <a:latin typeface="Berlin Sans FB Demi" pitchFamily="34" charset="0"/>
              </a:rPr>
              <a:t> </a:t>
            </a:r>
            <a:r>
              <a:rPr lang="es-ES" sz="3200" dirty="0" err="1" smtClean="0">
                <a:latin typeface="Berlin Sans FB Demi" pitchFamily="34" charset="0"/>
              </a:rPr>
              <a:t>to</a:t>
            </a:r>
            <a:r>
              <a:rPr lang="es-ES" sz="3200" dirty="0" smtClean="0">
                <a:latin typeface="Berlin Sans FB Demi" pitchFamily="34" charset="0"/>
              </a:rPr>
              <a:t> </a:t>
            </a:r>
            <a:r>
              <a:rPr lang="es-ES" sz="3200" dirty="0" err="1" smtClean="0">
                <a:latin typeface="Berlin Sans FB Demi" pitchFamily="34" charset="0"/>
              </a:rPr>
              <a:t>access</a:t>
            </a:r>
            <a:r>
              <a:rPr lang="es-ES" sz="3200" dirty="0" smtClean="0">
                <a:latin typeface="Berlin Sans FB Demi" pitchFamily="34" charset="0"/>
              </a:rPr>
              <a:t> </a:t>
            </a:r>
            <a:r>
              <a:rPr lang="es-ES" sz="3200" dirty="0" err="1" smtClean="0">
                <a:latin typeface="Berlin Sans FB Demi" pitchFamily="34" charset="0"/>
              </a:rPr>
              <a:t>an</a:t>
            </a:r>
            <a:r>
              <a:rPr lang="es-ES" sz="3200" dirty="0" smtClean="0">
                <a:latin typeface="Berlin Sans FB Demi" pitchFamily="34" charset="0"/>
              </a:rPr>
              <a:t> e-</a:t>
            </a:r>
            <a:r>
              <a:rPr lang="es-ES" sz="3200" dirty="0" err="1" smtClean="0">
                <a:latin typeface="Berlin Sans FB Demi" pitchFamily="34" charset="0"/>
              </a:rPr>
              <a:t>journal</a:t>
            </a:r>
            <a:r>
              <a:rPr lang="es-ES" sz="3200" dirty="0" smtClean="0">
                <a:latin typeface="Berlin Sans FB Demi" pitchFamily="34" charset="0"/>
              </a:rPr>
              <a:t>? UAB</a:t>
            </a:r>
          </a:p>
        </p:txBody>
      </p:sp>
      <p:sp>
        <p:nvSpPr>
          <p:cNvPr id="20" name="18 Rectángulo"/>
          <p:cNvSpPr/>
          <p:nvPr/>
        </p:nvSpPr>
        <p:spPr>
          <a:xfrm rot="2445566">
            <a:off x="7342371" y="598199"/>
            <a:ext cx="18165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e-</a:t>
            </a:r>
            <a:r>
              <a:rPr lang="es-ES" sz="3000" b="1" dirty="0" err="1" smtClean="0">
                <a:cs typeface="Calibri" pitchFamily="34" charset="0"/>
              </a:rPr>
              <a:t>Journals</a:t>
            </a:r>
            <a:endParaRPr lang="es-ES" sz="3000" b="1" dirty="0">
              <a:cs typeface="Calibri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196752"/>
            <a:ext cx="1622641" cy="3085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46536" y="3605968"/>
            <a:ext cx="6372572" cy="2343312"/>
          </a:xfrm>
          <a:prstGeom prst="rect">
            <a:avLst/>
          </a:prstGeom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36096" y="1556792"/>
            <a:ext cx="733425" cy="247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8109" y="5959177"/>
            <a:ext cx="6829425" cy="6381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AutoShape 8"/>
          <p:cNvSpPr>
            <a:spLocks noChangeArrowheads="1"/>
          </p:cNvSpPr>
          <p:nvPr/>
        </p:nvSpPr>
        <p:spPr bwMode="auto">
          <a:xfrm>
            <a:off x="1246536" y="4901380"/>
            <a:ext cx="5917752" cy="61585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>
              <a:latin typeface="Verdana" pitchFamily="34" charset="0"/>
            </a:endParaRP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7092280" y="3088620"/>
            <a:ext cx="0" cy="50212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4355976" y="5517232"/>
            <a:ext cx="0" cy="40314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5998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491880" y="0"/>
            <a:ext cx="5652120" cy="6858000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11 Imagen" descr="caja de busqueda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2792" y="3429000"/>
            <a:ext cx="2088232" cy="15659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8 Imagen" descr="mesh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412776"/>
            <a:ext cx="2289568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9 Imagen" descr="palabras cla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66109" y="908720"/>
            <a:ext cx="2241599" cy="105245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" name="14 Grupo"/>
          <p:cNvGrpSpPr>
            <a:grpSpLocks/>
          </p:cNvGrpSpPr>
          <p:nvPr/>
        </p:nvGrpSpPr>
        <p:grpSpPr bwMode="auto">
          <a:xfrm>
            <a:off x="6580880" y="3933056"/>
            <a:ext cx="2160240" cy="1224136"/>
            <a:chOff x="5508104" y="2042846"/>
            <a:chExt cx="2664296" cy="1661076"/>
          </a:xfrm>
          <a:solidFill>
            <a:schemeClr val="bg1"/>
          </a:solidFill>
        </p:grpSpPr>
        <p:sp>
          <p:nvSpPr>
            <p:cNvPr id="12" name="11 Elipse"/>
            <p:cNvSpPr/>
            <p:nvPr/>
          </p:nvSpPr>
          <p:spPr>
            <a:xfrm>
              <a:off x="5508104" y="2042846"/>
              <a:ext cx="1728192" cy="1661076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3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  <p:sp>
          <p:nvSpPr>
            <p:cNvPr id="13" name="12 Elipse"/>
            <p:cNvSpPr/>
            <p:nvPr/>
          </p:nvSpPr>
          <p:spPr>
            <a:xfrm>
              <a:off x="6444208" y="2042846"/>
              <a:ext cx="1728192" cy="1661076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/>
            </a:p>
          </p:txBody>
        </p:sp>
      </p:grpSp>
      <p:sp>
        <p:nvSpPr>
          <p:cNvPr id="14" name="13 Rectángulo"/>
          <p:cNvSpPr/>
          <p:nvPr/>
        </p:nvSpPr>
        <p:spPr>
          <a:xfrm>
            <a:off x="3707904" y="2204864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 smtClean="0"/>
              <a:t>Keywords</a:t>
            </a:r>
            <a:endParaRPr lang="es-ES" sz="2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 smtClean="0"/>
              <a:t>Common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language</a:t>
            </a:r>
            <a:endParaRPr lang="es-ES" sz="2400" b="1" dirty="0"/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4136244" y="5373216"/>
            <a:ext cx="1501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 smtClean="0"/>
              <a:t>English</a:t>
            </a:r>
            <a:endParaRPr lang="es-ES" sz="2400" b="1" dirty="0"/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6544876" y="5373216"/>
            <a:ext cx="22322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 smtClean="0"/>
              <a:t>Boolean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Operators</a:t>
            </a:r>
            <a:endParaRPr lang="es-ES" sz="2400" b="1" dirty="0"/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6490616" y="2420888"/>
            <a:ext cx="2340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 smtClean="0"/>
              <a:t>Descriptors</a:t>
            </a:r>
            <a:r>
              <a:rPr lang="es-ES" sz="2400" b="1" dirty="0" smtClean="0"/>
              <a:t> 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 smtClean="0"/>
              <a:t>Thesaurus</a:t>
            </a:r>
            <a:endParaRPr lang="es-ES" sz="24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0" y="260648"/>
            <a:ext cx="334786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Sources</a:t>
            </a:r>
            <a:r>
              <a:rPr lang="es-ES" sz="4000" b="1" dirty="0" smtClean="0"/>
              <a:t> of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baseline="0" dirty="0" err="1" smtClean="0">
                <a:solidFill>
                  <a:schemeClr val="accent6">
                    <a:lumMod val="75000"/>
                  </a:schemeClr>
                </a:solidFill>
              </a:rPr>
              <a:t>Searching</a:t>
            </a:r>
            <a:r>
              <a:rPr lang="es-ES" sz="4000" b="1" baseline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000" b="1" baseline="0" dirty="0" err="1" smtClean="0">
                <a:solidFill>
                  <a:schemeClr val="accent6">
                    <a:lumMod val="75000"/>
                  </a:schemeClr>
                </a:solidFill>
              </a:rPr>
              <a:t>Strategies</a:t>
            </a:r>
            <a:endParaRPr lang="es-ES" sz="4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How</a:t>
            </a:r>
            <a:r>
              <a:rPr lang="es-ES" sz="4000" b="1" dirty="0" smtClean="0"/>
              <a:t> to </a:t>
            </a:r>
            <a:r>
              <a:rPr lang="es-ES" sz="4000" b="1" dirty="0" err="1" smtClean="0"/>
              <a:t>organize</a:t>
            </a:r>
            <a:r>
              <a:rPr lang="es-ES" sz="4000" b="1" dirty="0" smtClean="0"/>
              <a:t>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Information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Evaluation</a:t>
            </a:r>
            <a:endParaRPr lang="es-ES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24" y="332458"/>
            <a:ext cx="8229600" cy="576262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200" dirty="0" err="1" smtClean="0">
                <a:latin typeface="Berlin Sans FB Demi" pitchFamily="34" charset="0"/>
              </a:rPr>
              <a:t>Searching</a:t>
            </a:r>
            <a:r>
              <a:rPr lang="es-ES" sz="3200" dirty="0" smtClean="0">
                <a:latin typeface="Berlin Sans FB Demi" pitchFamily="34" charset="0"/>
              </a:rPr>
              <a:t> </a:t>
            </a:r>
            <a:r>
              <a:rPr lang="es-ES" sz="3200" dirty="0" err="1" smtClean="0">
                <a:latin typeface="Berlin Sans FB Demi" pitchFamily="34" charset="0"/>
              </a:rPr>
              <a:t>Strategies</a:t>
            </a:r>
            <a:r>
              <a:rPr lang="es-ES" sz="3200" dirty="0" smtClean="0">
                <a:latin typeface="Berlin Sans FB Demi" pitchFamily="34" charset="0"/>
              </a:rPr>
              <a:t>:</a:t>
            </a:r>
            <a:br>
              <a:rPr lang="es-ES" sz="3200" dirty="0" smtClean="0">
                <a:latin typeface="Berlin Sans FB Demi" pitchFamily="34" charset="0"/>
              </a:rPr>
            </a:br>
            <a:r>
              <a:rPr lang="es-ES" sz="3200" dirty="0" smtClean="0">
                <a:latin typeface="Berlin Sans FB Demi" pitchFamily="34" charset="0"/>
              </a:rPr>
              <a:t>Basic Recommendations (1)</a:t>
            </a:r>
          </a:p>
        </p:txBody>
      </p:sp>
      <p:sp>
        <p:nvSpPr>
          <p:cNvPr id="271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229600" cy="5229225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s-ES_tradnl" sz="2400" b="1" dirty="0" err="1" smtClean="0">
                <a:latin typeface="Calibri" pitchFamily="34" charset="0"/>
              </a:rPr>
              <a:t>Read</a:t>
            </a:r>
            <a:r>
              <a:rPr lang="es-ES_tradnl" sz="2400" b="1" dirty="0" smtClean="0">
                <a:latin typeface="Calibri" pitchFamily="34" charset="0"/>
              </a:rPr>
              <a:t> information </a:t>
            </a:r>
            <a:r>
              <a:rPr lang="es-ES_tradnl" sz="2400" b="1" dirty="0" err="1" smtClean="0">
                <a:latin typeface="Calibri" pitchFamily="34" charset="0"/>
              </a:rPr>
              <a:t>related</a:t>
            </a:r>
            <a:r>
              <a:rPr lang="es-ES_tradnl" sz="2400" b="1" dirty="0" smtClean="0">
                <a:latin typeface="Calibri" pitchFamily="34" charset="0"/>
              </a:rPr>
              <a:t> to </a:t>
            </a:r>
            <a:r>
              <a:rPr lang="es-ES_tradnl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database</a:t>
            </a: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_tradnl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content</a:t>
            </a: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_tradnl" sz="2400" b="1" dirty="0" smtClean="0">
                <a:latin typeface="Calibri" pitchFamily="34" charset="0"/>
              </a:rPr>
              <a:t>and </a:t>
            </a:r>
            <a:r>
              <a:rPr lang="es-ES_tradnl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helping</a:t>
            </a: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_tradnl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options</a:t>
            </a:r>
            <a:r>
              <a:rPr lang="es-ES_tradnl" sz="2400" b="1" dirty="0" smtClean="0">
                <a:latin typeface="Calibri" pitchFamily="34" charset="0"/>
              </a:rPr>
              <a:t>.</a:t>
            </a:r>
          </a:p>
          <a:p>
            <a:pPr>
              <a:spcBef>
                <a:spcPts val="700"/>
              </a:spcBef>
            </a:pPr>
            <a:r>
              <a:rPr lang="es-ES" sz="2400" b="1" dirty="0" err="1" smtClean="0">
                <a:latin typeface="Calibri" pitchFamily="34" charset="0"/>
              </a:rPr>
              <a:t>Identify</a:t>
            </a:r>
            <a:r>
              <a:rPr lang="es-ES" sz="2400" b="1" dirty="0" smtClean="0"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searching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criteria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400" b="1" dirty="0" smtClean="0">
                <a:latin typeface="Calibri" pitchFamily="34" charset="0"/>
              </a:rPr>
              <a:t>(</a:t>
            </a:r>
            <a:r>
              <a:rPr lang="es-ES" sz="2400" b="1" dirty="0" err="1" smtClean="0">
                <a:latin typeface="Calibri" pitchFamily="34" charset="0"/>
              </a:rPr>
              <a:t>common</a:t>
            </a:r>
            <a:r>
              <a:rPr lang="es-ES" sz="2400" b="1" dirty="0" smtClean="0">
                <a:latin typeface="Calibri" pitchFamily="34" charset="0"/>
              </a:rPr>
              <a:t> </a:t>
            </a:r>
            <a:r>
              <a:rPr lang="es-ES" sz="2400" b="1" dirty="0" err="1" smtClean="0">
                <a:latin typeface="Calibri" pitchFamily="34" charset="0"/>
              </a:rPr>
              <a:t>language</a:t>
            </a:r>
            <a:r>
              <a:rPr lang="es-ES" sz="2400" b="1" dirty="0" smtClean="0">
                <a:latin typeface="Calibri" pitchFamily="34" charset="0"/>
              </a:rPr>
              <a:t>).</a:t>
            </a:r>
          </a:p>
          <a:p>
            <a:pPr>
              <a:spcBef>
                <a:spcPts val="700"/>
              </a:spcBef>
            </a:pPr>
            <a:r>
              <a:rPr lang="es-ES_tradnl" sz="2400" b="1" dirty="0" err="1" smtClean="0">
                <a:latin typeface="Calibri" pitchFamily="34" charset="0"/>
              </a:rPr>
              <a:t>Take</a:t>
            </a:r>
            <a:r>
              <a:rPr lang="es-ES_tradnl" sz="2400" b="1" dirty="0" smtClean="0">
                <a:latin typeface="Calibri" pitchFamily="34" charset="0"/>
              </a:rPr>
              <a:t> into </a:t>
            </a:r>
            <a:r>
              <a:rPr lang="es-ES_tradnl" sz="2400" b="1" dirty="0" err="1" smtClean="0">
                <a:latin typeface="Calibri" pitchFamily="34" charset="0"/>
              </a:rPr>
              <a:t>account</a:t>
            </a:r>
            <a:r>
              <a:rPr lang="es-ES_tradnl" sz="2400" b="1" dirty="0" smtClean="0">
                <a:latin typeface="Calibri" pitchFamily="34" charset="0"/>
              </a:rPr>
              <a:t> </a:t>
            </a:r>
            <a:r>
              <a:rPr lang="es-ES_tradnl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language</a:t>
            </a:r>
            <a:r>
              <a:rPr lang="es-ES_tradnl" sz="2400" b="1" dirty="0" smtClean="0">
                <a:latin typeface="Calibri" pitchFamily="34" charset="0"/>
              </a:rPr>
              <a:t>: </a:t>
            </a:r>
            <a:r>
              <a:rPr lang="es-ES_tradnl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synonims</a:t>
            </a:r>
            <a:r>
              <a:rPr lang="es-ES_tradnl" sz="2400" b="1" dirty="0" smtClean="0">
                <a:latin typeface="Calibri" pitchFamily="34" charset="0"/>
              </a:rPr>
              <a:t>, </a:t>
            </a:r>
            <a:r>
              <a:rPr lang="es-ES_tradnl" sz="2400" b="1" dirty="0" err="1" smtClean="0">
                <a:latin typeface="Calibri" pitchFamily="34" charset="0"/>
              </a:rPr>
              <a:t>technicalities</a:t>
            </a:r>
            <a:r>
              <a:rPr lang="es-ES_tradnl" sz="2400" b="1" dirty="0" smtClean="0">
                <a:latin typeface="Calibri" pitchFamily="34" charset="0"/>
              </a:rPr>
              <a:t>…</a:t>
            </a:r>
          </a:p>
          <a:p>
            <a:pPr>
              <a:spcBef>
                <a:spcPts val="700"/>
              </a:spcBef>
            </a:pPr>
            <a:r>
              <a:rPr lang="es-ES" sz="2400" b="1" dirty="0" smtClean="0">
                <a:latin typeface="Calibri" pitchFamily="34" charset="0"/>
              </a:rPr>
              <a:t>Traduce </a:t>
            </a:r>
            <a:r>
              <a:rPr lang="es-ES" sz="2400" b="1" dirty="0" err="1" smtClean="0">
                <a:latin typeface="Calibri" pitchFamily="34" charset="0"/>
              </a:rPr>
              <a:t>from</a:t>
            </a:r>
            <a:r>
              <a:rPr lang="es-ES" sz="2400" b="1" dirty="0" smtClean="0">
                <a:latin typeface="Calibri" pitchFamily="34" charset="0"/>
              </a:rPr>
              <a:t> </a:t>
            </a:r>
            <a:r>
              <a:rPr lang="es-ES" sz="2400" b="1" dirty="0" err="1" smtClean="0">
                <a:latin typeface="Calibri" pitchFamily="34" charset="0"/>
              </a:rPr>
              <a:t>common</a:t>
            </a:r>
            <a:r>
              <a:rPr lang="es-ES" sz="2400" b="1" dirty="0" smtClean="0">
                <a:latin typeface="Calibri" pitchFamily="34" charset="0"/>
              </a:rPr>
              <a:t> to </a:t>
            </a:r>
            <a:r>
              <a:rPr lang="es-ES" sz="2400" b="1" dirty="0" err="1" smtClean="0">
                <a:latin typeface="Calibri" pitchFamily="34" charset="0"/>
              </a:rPr>
              <a:t>controlled</a:t>
            </a:r>
            <a:r>
              <a:rPr lang="es-ES" sz="2400" b="1" dirty="0" smtClean="0">
                <a:latin typeface="Calibri" pitchFamily="34" charset="0"/>
              </a:rPr>
              <a:t> </a:t>
            </a:r>
            <a:r>
              <a:rPr lang="es-ES" sz="2400" b="1" dirty="0" err="1" smtClean="0">
                <a:latin typeface="Calibri" pitchFamily="34" charset="0"/>
              </a:rPr>
              <a:t>language</a:t>
            </a:r>
            <a:r>
              <a:rPr lang="es-ES" sz="2400" b="1" dirty="0" smtClean="0">
                <a:latin typeface="Calibri" pitchFamily="34" charset="0"/>
              </a:rPr>
              <a:t>(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thesaurus</a:t>
            </a:r>
            <a:r>
              <a:rPr lang="es-ES" sz="2400" b="1" dirty="0" smtClean="0">
                <a:latin typeface="Calibri" pitchFamily="34" charset="0"/>
              </a:rPr>
              <a:t>).</a:t>
            </a:r>
            <a:endParaRPr lang="es-ES_tradnl" sz="2400" b="1" dirty="0" smtClean="0">
              <a:latin typeface="Calibri" pitchFamily="34" charset="0"/>
            </a:endParaRPr>
          </a:p>
          <a:p>
            <a:pPr>
              <a:spcBef>
                <a:spcPts val="700"/>
              </a:spcBef>
            </a:pPr>
            <a:r>
              <a:rPr lang="es-ES_tradnl" sz="2400" b="1" dirty="0" err="1" smtClean="0">
                <a:latin typeface="Calibri" pitchFamily="34" charset="0"/>
              </a:rPr>
              <a:t>Choose</a:t>
            </a:r>
            <a:r>
              <a:rPr lang="es-ES_tradnl" sz="2400" b="1" dirty="0" smtClean="0">
                <a:latin typeface="Calibri" pitchFamily="34" charset="0"/>
              </a:rPr>
              <a:t> </a:t>
            </a:r>
            <a:r>
              <a:rPr lang="es-ES_tradnl" sz="2400" b="1" dirty="0" err="1" smtClean="0">
                <a:latin typeface="Calibri" pitchFamily="34" charset="0"/>
              </a:rPr>
              <a:t>suitable</a:t>
            </a:r>
            <a:r>
              <a:rPr lang="es-ES_tradnl" sz="2400" b="1" dirty="0" smtClean="0">
                <a:latin typeface="Calibri" pitchFamily="34" charset="0"/>
              </a:rPr>
              <a:t> </a:t>
            </a:r>
            <a:r>
              <a:rPr lang="es-ES_tradnl" sz="2400" b="1" dirty="0" err="1" smtClean="0">
                <a:latin typeface="Calibri" pitchFamily="34" charset="0"/>
              </a:rPr>
              <a:t>searching</a:t>
            </a:r>
            <a:r>
              <a:rPr lang="es-ES_tradnl" sz="2400" b="1" dirty="0" smtClean="0">
                <a:latin typeface="Calibri" pitchFamily="34" charset="0"/>
              </a:rPr>
              <a:t> </a:t>
            </a:r>
            <a:r>
              <a:rPr lang="es-ES_tradnl" sz="2400" b="1" dirty="0" err="1" smtClean="0">
                <a:latin typeface="Calibri" pitchFamily="34" charset="0"/>
              </a:rPr>
              <a:t>options</a:t>
            </a:r>
            <a:r>
              <a:rPr lang="es-ES_tradnl" sz="2400" b="1" dirty="0" smtClean="0">
                <a:latin typeface="Calibri" pitchFamily="34" charset="0"/>
              </a:rPr>
              <a:t>: </a:t>
            </a: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simple, </a:t>
            </a:r>
            <a:r>
              <a:rPr lang="es-ES_tradnl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advanced</a:t>
            </a: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s-ES_tradnl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by</a:t>
            </a: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_tradnl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index</a:t>
            </a: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_tradnl" sz="2400" b="1" dirty="0" smtClean="0">
                <a:latin typeface="Calibri" pitchFamily="34" charset="0"/>
              </a:rPr>
              <a:t>(</a:t>
            </a:r>
            <a:r>
              <a:rPr lang="es-ES_tradnl" sz="2400" b="1" dirty="0" err="1" smtClean="0">
                <a:latin typeface="Calibri" pitchFamily="34" charset="0"/>
              </a:rPr>
              <a:t>authors</a:t>
            </a:r>
            <a:r>
              <a:rPr lang="es-ES_tradnl" sz="2400" b="1" dirty="0" smtClean="0">
                <a:latin typeface="Calibri" pitchFamily="34" charset="0"/>
              </a:rPr>
              <a:t> </a:t>
            </a:r>
            <a:r>
              <a:rPr lang="es-ES_tradnl" sz="2400" b="1" dirty="0" err="1" smtClean="0">
                <a:latin typeface="Calibri" pitchFamily="34" charset="0"/>
              </a:rPr>
              <a:t>publications</a:t>
            </a:r>
            <a:r>
              <a:rPr lang="es-ES_tradnl" sz="2400" b="1" dirty="0" smtClean="0">
                <a:latin typeface="Calibri" pitchFamily="34" charset="0"/>
              </a:rPr>
              <a:t>…).</a:t>
            </a:r>
          </a:p>
          <a:p>
            <a:pPr>
              <a:spcBef>
                <a:spcPts val="700"/>
              </a:spcBef>
            </a:pPr>
            <a:r>
              <a:rPr lang="es-ES_tradnl" sz="2400" b="1" dirty="0" err="1" smtClean="0">
                <a:latin typeface="Calibri" pitchFamily="34" charset="0"/>
              </a:rPr>
              <a:t>Usage</a:t>
            </a:r>
            <a:r>
              <a:rPr lang="es-ES_tradnl" sz="2400" b="1" dirty="0" smtClean="0">
                <a:latin typeface="Calibri" pitchFamily="34" charset="0"/>
              </a:rPr>
              <a:t> of </a:t>
            </a:r>
            <a:r>
              <a:rPr lang="es-ES_tradnl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Booleans</a:t>
            </a: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_tradnl" sz="2400" b="1" dirty="0" smtClean="0">
                <a:latin typeface="Calibri" pitchFamily="34" charset="0"/>
              </a:rPr>
              <a:t>(</a:t>
            </a: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AND</a:t>
            </a:r>
            <a:r>
              <a:rPr lang="es-ES_tradnl" sz="2400" b="1" dirty="0" smtClean="0">
                <a:latin typeface="Calibri" pitchFamily="34" charset="0"/>
              </a:rPr>
              <a:t>, </a:t>
            </a: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OR</a:t>
            </a:r>
            <a:r>
              <a:rPr lang="es-ES_tradnl" sz="2400" b="1" dirty="0" smtClean="0">
                <a:latin typeface="Calibri" pitchFamily="34" charset="0"/>
              </a:rPr>
              <a:t>, </a:t>
            </a: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NOT</a:t>
            </a:r>
            <a:r>
              <a:rPr lang="es-ES_tradnl" sz="2400" b="1" dirty="0" smtClean="0">
                <a:latin typeface="Calibri" pitchFamily="34" charset="0"/>
              </a:rPr>
              <a:t>) to combine different </a:t>
            </a:r>
            <a:r>
              <a:rPr lang="es-ES_tradnl" sz="2400" b="1" dirty="0" err="1" smtClean="0">
                <a:latin typeface="Calibri" pitchFamily="34" charset="0"/>
              </a:rPr>
              <a:t>criterias</a:t>
            </a:r>
            <a:endParaRPr lang="es-ES_tradnl" sz="2400" b="1" dirty="0" smtClean="0">
              <a:latin typeface="Calibri" pitchFamily="34" charset="0"/>
            </a:endParaRPr>
          </a:p>
          <a:p>
            <a:pPr>
              <a:spcBef>
                <a:spcPts val="700"/>
              </a:spcBef>
            </a:pPr>
            <a:r>
              <a:rPr lang="es-ES_tradnl" sz="2400" b="1" dirty="0" smtClean="0">
                <a:latin typeface="Calibri" pitchFamily="34" charset="0"/>
              </a:rPr>
              <a:t>Use  </a:t>
            </a:r>
            <a:r>
              <a:rPr lang="es-ES_tradnl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truncations</a:t>
            </a:r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*</a:t>
            </a:r>
            <a:r>
              <a:rPr lang="es-ES_tradnl" sz="2400" b="1" dirty="0" smtClean="0">
                <a:latin typeface="Calibri" pitchFamily="34" charset="0"/>
              </a:rPr>
              <a:t> in </a:t>
            </a:r>
            <a:r>
              <a:rPr lang="es-ES_tradnl" sz="2400" b="1" dirty="0" err="1" smtClean="0">
                <a:latin typeface="Calibri" pitchFamily="34" charset="0"/>
              </a:rPr>
              <a:t>order</a:t>
            </a:r>
            <a:r>
              <a:rPr lang="es-ES_tradnl" sz="2400" b="1" dirty="0" smtClean="0">
                <a:latin typeface="Calibri" pitchFamily="34" charset="0"/>
              </a:rPr>
              <a:t> to </a:t>
            </a:r>
            <a:r>
              <a:rPr lang="es-ES_tradnl" sz="2400" b="1" dirty="0" err="1" smtClean="0">
                <a:latin typeface="Calibri" pitchFamily="34" charset="0"/>
              </a:rPr>
              <a:t>include</a:t>
            </a:r>
            <a:r>
              <a:rPr lang="es-ES_tradnl" sz="2400" b="1" dirty="0" smtClean="0">
                <a:latin typeface="Calibri" pitchFamily="34" charset="0"/>
              </a:rPr>
              <a:t> </a:t>
            </a:r>
            <a:r>
              <a:rPr lang="es-ES_tradnl" sz="2400" b="1" dirty="0" err="1" smtClean="0">
                <a:latin typeface="Calibri" pitchFamily="34" charset="0"/>
              </a:rPr>
              <a:t>all</a:t>
            </a:r>
            <a:r>
              <a:rPr lang="es-ES_tradnl" sz="2400" b="1" dirty="0" smtClean="0">
                <a:latin typeface="Calibri" pitchFamily="34" charset="0"/>
              </a:rPr>
              <a:t> </a:t>
            </a:r>
            <a:r>
              <a:rPr lang="es-ES_tradnl" sz="2400" b="1" dirty="0" err="1" smtClean="0">
                <a:latin typeface="Calibri" pitchFamily="34" charset="0"/>
              </a:rPr>
              <a:t>roots</a:t>
            </a:r>
            <a:r>
              <a:rPr lang="es-ES_tradnl" sz="2400" b="1" dirty="0" smtClean="0">
                <a:latin typeface="Calibri" pitchFamily="34" charset="0"/>
              </a:rPr>
              <a:t> </a:t>
            </a:r>
            <a:r>
              <a:rPr lang="es-ES_tradnl" sz="2400" b="1" dirty="0" err="1" smtClean="0">
                <a:latin typeface="Calibri" pitchFamily="34" charset="0"/>
              </a:rPr>
              <a:t>derivates</a:t>
            </a:r>
            <a:endParaRPr lang="es-ES_tradnl" sz="2400" b="1" dirty="0" smtClean="0">
              <a:latin typeface="Calibri" pitchFamily="34" charset="0"/>
            </a:endParaRPr>
          </a:p>
        </p:txBody>
      </p:sp>
      <p:sp>
        <p:nvSpPr>
          <p:cNvPr id="4" name="3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 rot="2445566">
            <a:off x="7385180" y="598199"/>
            <a:ext cx="17309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Searching</a:t>
            </a:r>
            <a:endParaRPr lang="es-ES" sz="3000" b="1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539552" y="2996952"/>
            <a:ext cx="7488832" cy="10801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576263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200" dirty="0" err="1" smtClean="0">
                <a:latin typeface="Berlin Sans FB Demi" pitchFamily="34" charset="0"/>
              </a:rPr>
              <a:t>What</a:t>
            </a:r>
            <a:r>
              <a:rPr lang="es-ES" sz="3200" dirty="0" smtClean="0">
                <a:latin typeface="Berlin Sans FB Demi" pitchFamily="34" charset="0"/>
              </a:rPr>
              <a:t> is a </a:t>
            </a:r>
            <a:r>
              <a:rPr lang="es-ES" sz="3200" dirty="0" err="1" smtClean="0">
                <a:latin typeface="Berlin Sans FB Demi" pitchFamily="34" charset="0"/>
              </a:rPr>
              <a:t>thesaurus</a:t>
            </a:r>
            <a:r>
              <a:rPr lang="es-ES" sz="3200" dirty="0" smtClean="0">
                <a:latin typeface="Berlin Sans FB Demi" pitchFamily="34" charset="0"/>
              </a:rPr>
              <a:t>?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39552" y="1196752"/>
            <a:ext cx="7488832" cy="1512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6488" name="5 CuadroTexto"/>
          <p:cNvSpPr txBox="1">
            <a:spLocks noChangeArrowheads="1"/>
          </p:cNvSpPr>
          <p:nvPr/>
        </p:nvSpPr>
        <p:spPr bwMode="auto">
          <a:xfrm>
            <a:off x="539552" y="1340768"/>
            <a:ext cx="72009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6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Hierarchical</a:t>
            </a:r>
            <a:r>
              <a:rPr lang="es-E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and </a:t>
            </a:r>
            <a:r>
              <a:rPr lang="es-ES" sz="26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alphabetical</a:t>
            </a:r>
            <a:r>
              <a:rPr lang="es-E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relationship</a:t>
            </a:r>
            <a:r>
              <a:rPr lang="es-E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of </a:t>
            </a:r>
            <a:r>
              <a:rPr lang="es-ES" sz="26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words</a:t>
            </a:r>
            <a:r>
              <a:rPr lang="es-E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600" dirty="0" err="1" smtClean="0">
                <a:latin typeface="Calibri" pitchFamily="34" charset="0"/>
              </a:rPr>
              <a:t>that</a:t>
            </a:r>
            <a:r>
              <a:rPr lang="es-ES" sz="2600" dirty="0" smtClean="0">
                <a:latin typeface="Calibri" pitchFamily="34" charset="0"/>
              </a:rPr>
              <a:t> </a:t>
            </a:r>
            <a:r>
              <a:rPr lang="es-ES" sz="2600" dirty="0" err="1" smtClean="0">
                <a:latin typeface="Calibri" pitchFamily="34" charset="0"/>
              </a:rPr>
              <a:t>represent</a:t>
            </a:r>
            <a:r>
              <a:rPr lang="es-E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database</a:t>
            </a:r>
            <a:r>
              <a:rPr lang="es-E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content</a:t>
            </a:r>
            <a:r>
              <a:rPr lang="es-E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of </a:t>
            </a:r>
            <a:r>
              <a:rPr lang="es-ES" sz="26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stored</a:t>
            </a:r>
            <a:r>
              <a:rPr lang="es-E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documents</a:t>
            </a:r>
            <a:r>
              <a:rPr lang="es-E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s-ES_tradnl" sz="26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76489" name="8 Rectángulo"/>
          <p:cNvSpPr>
            <a:spLocks noChangeArrowheads="1"/>
          </p:cNvSpPr>
          <p:nvPr/>
        </p:nvSpPr>
        <p:spPr bwMode="auto">
          <a:xfrm>
            <a:off x="539552" y="3068960"/>
            <a:ext cx="7215187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2600" dirty="0" err="1" smtClean="0">
                <a:latin typeface="Calibri" pitchFamily="34" charset="0"/>
              </a:rPr>
              <a:t>It</a:t>
            </a:r>
            <a:r>
              <a:rPr lang="es-ES" sz="2600" dirty="0" smtClean="0">
                <a:latin typeface="Calibri" pitchFamily="34" charset="0"/>
              </a:rPr>
              <a:t> </a:t>
            </a:r>
            <a:r>
              <a:rPr lang="es-ES" sz="2600" dirty="0" err="1" smtClean="0">
                <a:latin typeface="Calibri" pitchFamily="34" charset="0"/>
              </a:rPr>
              <a:t>allows</a:t>
            </a:r>
            <a:r>
              <a:rPr lang="es-ES" sz="2600" dirty="0" smtClean="0">
                <a:latin typeface="Calibri" pitchFamily="34" charset="0"/>
              </a:rPr>
              <a:t> </a:t>
            </a:r>
            <a:r>
              <a:rPr lang="es-ES" sz="2600" dirty="0" err="1" smtClean="0">
                <a:latin typeface="Calibri" pitchFamily="34" charset="0"/>
              </a:rPr>
              <a:t>us</a:t>
            </a:r>
            <a:r>
              <a:rPr lang="es-ES" sz="2600" dirty="0" smtClean="0">
                <a:latin typeface="Calibri" pitchFamily="34" charset="0"/>
              </a:rPr>
              <a:t> to </a:t>
            </a:r>
            <a:r>
              <a:rPr lang="es-ES" sz="2600" dirty="0" err="1" smtClean="0">
                <a:latin typeface="Calibri" pitchFamily="34" charset="0"/>
              </a:rPr>
              <a:t>find</a:t>
            </a:r>
            <a:r>
              <a:rPr lang="es-ES" sz="2600" dirty="0" smtClean="0">
                <a:latin typeface="Calibri" pitchFamily="34" charset="0"/>
              </a:rPr>
              <a:t> </a:t>
            </a:r>
            <a:r>
              <a:rPr lang="es-ES" sz="2600" dirty="0" err="1" smtClean="0">
                <a:latin typeface="Calibri" pitchFamily="34" charset="0"/>
              </a:rPr>
              <a:t>out</a:t>
            </a:r>
            <a:r>
              <a:rPr lang="es-ES" sz="2600" dirty="0" smtClean="0">
                <a:latin typeface="Calibri" pitchFamily="34" charset="0"/>
              </a:rPr>
              <a:t> the </a:t>
            </a:r>
            <a:r>
              <a:rPr lang="es-ES" sz="2600" dirty="0" err="1" smtClean="0">
                <a:latin typeface="Calibri" pitchFamily="34" charset="0"/>
              </a:rPr>
              <a:t>most</a:t>
            </a:r>
            <a:r>
              <a:rPr lang="es-ES" sz="2600" dirty="0" smtClean="0">
                <a:latin typeface="Calibri" pitchFamily="34" charset="0"/>
              </a:rPr>
              <a:t> </a:t>
            </a:r>
            <a:r>
              <a:rPr lang="es-ES" sz="2600" dirty="0" err="1" smtClean="0">
                <a:latin typeface="Calibri" pitchFamily="34" charset="0"/>
              </a:rPr>
              <a:t>suitable</a:t>
            </a:r>
            <a:r>
              <a:rPr lang="es-ES" sz="2600" dirty="0" smtClean="0">
                <a:latin typeface="Calibri" pitchFamily="34" charset="0"/>
              </a:rPr>
              <a:t> </a:t>
            </a:r>
            <a:r>
              <a:rPr lang="es-ES" sz="2600" dirty="0" err="1" smtClean="0">
                <a:latin typeface="Calibri" pitchFamily="34" charset="0"/>
              </a:rPr>
              <a:t>terms</a:t>
            </a:r>
            <a:r>
              <a:rPr lang="es-ES" sz="2600" dirty="0" smtClean="0">
                <a:latin typeface="Calibri" pitchFamily="34" charset="0"/>
              </a:rPr>
              <a:t> to </a:t>
            </a:r>
            <a:r>
              <a:rPr lang="es-ES" sz="26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find</a:t>
            </a:r>
            <a:r>
              <a:rPr lang="es-E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the information </a:t>
            </a:r>
            <a:r>
              <a:rPr lang="es-ES" sz="2600" dirty="0" smtClean="0">
                <a:latin typeface="Calibri" pitchFamily="34" charset="0"/>
              </a:rPr>
              <a:t>that </a:t>
            </a:r>
            <a:r>
              <a:rPr lang="es-ES" sz="2600" dirty="0" err="1" smtClean="0">
                <a:latin typeface="Calibri" pitchFamily="34" charset="0"/>
              </a:rPr>
              <a:t>we</a:t>
            </a:r>
            <a:r>
              <a:rPr lang="es-ES" sz="2600" dirty="0" smtClean="0">
                <a:latin typeface="Calibri" pitchFamily="34" charset="0"/>
              </a:rPr>
              <a:t> are </a:t>
            </a:r>
            <a:r>
              <a:rPr lang="es-ES" sz="26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looking</a:t>
            </a:r>
            <a:r>
              <a:rPr lang="es-E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6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for</a:t>
            </a:r>
            <a:r>
              <a:rPr lang="es-ES" sz="26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es-ES" sz="2600" dirty="0">
              <a:latin typeface="Calibri" pitchFamily="34" charset="0"/>
            </a:endParaRPr>
          </a:p>
        </p:txBody>
      </p:sp>
      <p:pic>
        <p:nvPicPr>
          <p:cNvPr id="11" name="10 Imagen" descr="mesh1.bmp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288404"/>
            <a:ext cx="1908000" cy="6356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11 Imagen" descr="decs.bmp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5872579"/>
            <a:ext cx="1905000" cy="6477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12 Rectángulo"/>
          <p:cNvSpPr/>
          <p:nvPr/>
        </p:nvSpPr>
        <p:spPr>
          <a:xfrm>
            <a:off x="3059832" y="4421555"/>
            <a:ext cx="3600400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hlinkClick r:id="rId2"/>
              </a:rPr>
              <a:t>http://www.ncbi.nlm.nih.gov/mesh</a:t>
            </a:r>
            <a:endParaRPr lang="es-ES" dirty="0">
              <a:latin typeface="+mn-lt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059832" y="6011763"/>
            <a:ext cx="3816424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latin typeface="+mn-lt"/>
                <a:hlinkClick r:id="rId4"/>
              </a:rPr>
              <a:t>http://decs.bvs.br/E/homepagee.htm</a:t>
            </a:r>
            <a:endParaRPr lang="es-ES" dirty="0">
              <a:latin typeface="+mn-lt"/>
            </a:endParaRPr>
          </a:p>
        </p:txBody>
      </p:sp>
      <p:pic>
        <p:nvPicPr>
          <p:cNvPr id="30720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080491"/>
            <a:ext cx="19145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5" name="14 Rectángulo"/>
          <p:cNvSpPr/>
          <p:nvPr/>
        </p:nvSpPr>
        <p:spPr>
          <a:xfrm>
            <a:off x="3059832" y="5229200"/>
            <a:ext cx="4501682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 smtClean="0">
                <a:hlinkClick r:id="rId7"/>
              </a:rPr>
              <a:t>http://www.hon.ch/HONselect/index_sp.html</a:t>
            </a:r>
            <a:endParaRPr lang="es-ES" dirty="0">
              <a:latin typeface="+mn-lt"/>
            </a:endParaRPr>
          </a:p>
        </p:txBody>
      </p:sp>
      <p:sp>
        <p:nvSpPr>
          <p:cNvPr id="16" name="15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 rot="2445566">
            <a:off x="7385178" y="598199"/>
            <a:ext cx="17309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Searching</a:t>
            </a:r>
            <a:endParaRPr lang="es-ES" sz="3000" b="1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67169235"/>
              </p:ext>
            </p:extLst>
          </p:nvPr>
        </p:nvGraphicFramePr>
        <p:xfrm>
          <a:off x="539552" y="1628800"/>
          <a:ext cx="7704855" cy="48381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2568285"/>
                <a:gridCol w="2568285"/>
                <a:gridCol w="2568285"/>
              </a:tblGrid>
              <a:tr h="1192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/>
                        <a:t>AND</a:t>
                      </a:r>
                    </a:p>
                    <a:p>
                      <a:pPr algn="ctr"/>
                      <a:endParaRPr lang="es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 smtClean="0"/>
                        <a:t>cancer</a:t>
                      </a:r>
                      <a:r>
                        <a:rPr lang="es-ES" sz="1800" dirty="0" smtClean="0"/>
                        <a:t> AND </a:t>
                      </a:r>
                      <a:r>
                        <a:rPr lang="es-ES" sz="1800" dirty="0" err="1" smtClean="0"/>
                        <a:t>lung</a:t>
                      </a:r>
                      <a:endParaRPr lang="es-ES" dirty="0" smtClean="0"/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err="1" smtClean="0"/>
                        <a:t>Returns</a:t>
                      </a:r>
                      <a:r>
                        <a:rPr lang="es-ES" sz="1800" b="1" dirty="0" smtClean="0"/>
                        <a:t> </a:t>
                      </a:r>
                      <a:r>
                        <a:rPr lang="es-ES" sz="1800" b="1" dirty="0" err="1" smtClean="0"/>
                        <a:t>results</a:t>
                      </a:r>
                      <a:r>
                        <a:rPr lang="es-ES" sz="1800" b="1" dirty="0" smtClean="0"/>
                        <a:t> that </a:t>
                      </a:r>
                      <a:r>
                        <a:rPr lang="es-ES" sz="1800" b="1" dirty="0" err="1" smtClean="0"/>
                        <a:t>include</a:t>
                      </a:r>
                      <a:r>
                        <a:rPr lang="es-ES" sz="1800" b="1" dirty="0" smtClean="0"/>
                        <a:t> </a:t>
                      </a:r>
                      <a:r>
                        <a:rPr lang="es-ES" sz="1800" b="1" dirty="0" err="1" smtClean="0"/>
                        <a:t>both</a:t>
                      </a:r>
                      <a:r>
                        <a:rPr lang="es-ES" sz="1800" b="1" dirty="0" smtClean="0"/>
                        <a:t> </a:t>
                      </a:r>
                      <a:r>
                        <a:rPr lang="es-ES" sz="1800" b="1" dirty="0" err="1" smtClean="0"/>
                        <a:t>terms</a:t>
                      </a:r>
                      <a:endParaRPr lang="es-ES" dirty="0"/>
                    </a:p>
                  </a:txBody>
                  <a:tcPr anchor="ctr"/>
                </a:tc>
              </a:tr>
              <a:tr h="1192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/>
                        <a:t>OR</a:t>
                      </a:r>
                    </a:p>
                    <a:p>
                      <a:pPr algn="ctr"/>
                      <a:endParaRPr lang="es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 smtClean="0"/>
                        <a:t>cancer</a:t>
                      </a:r>
                      <a:r>
                        <a:rPr lang="es-ES" sz="1800" dirty="0" smtClean="0"/>
                        <a:t> OR </a:t>
                      </a:r>
                      <a:r>
                        <a:rPr lang="es-ES" sz="1800" dirty="0" err="1" smtClean="0"/>
                        <a:t>lung</a:t>
                      </a:r>
                      <a:endParaRPr lang="es-ES" dirty="0" smtClean="0"/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err="1" smtClean="0"/>
                        <a:t>Returns</a:t>
                      </a:r>
                      <a:r>
                        <a:rPr lang="es-ES" sz="1800" b="1" baseline="0" dirty="0" smtClean="0"/>
                        <a:t> </a:t>
                      </a:r>
                      <a:r>
                        <a:rPr lang="es-ES" sz="1800" b="1" baseline="0" dirty="0" err="1" smtClean="0"/>
                        <a:t>results</a:t>
                      </a:r>
                      <a:r>
                        <a:rPr lang="es-ES" sz="1800" b="1" baseline="0" dirty="0" smtClean="0"/>
                        <a:t> that </a:t>
                      </a:r>
                      <a:r>
                        <a:rPr lang="es-ES" sz="1800" b="1" baseline="0" dirty="0" err="1" smtClean="0"/>
                        <a:t>include</a:t>
                      </a:r>
                      <a:r>
                        <a:rPr lang="es-ES" sz="1800" b="1" baseline="0" dirty="0" smtClean="0"/>
                        <a:t> </a:t>
                      </a:r>
                      <a:r>
                        <a:rPr lang="es-ES" sz="1800" b="1" baseline="0" dirty="0" err="1" smtClean="0"/>
                        <a:t>one</a:t>
                      </a:r>
                      <a:r>
                        <a:rPr lang="es-ES" sz="1800" b="1" baseline="0" dirty="0" smtClean="0"/>
                        <a:t> of the </a:t>
                      </a:r>
                      <a:r>
                        <a:rPr lang="es-ES" sz="1800" b="1" baseline="0" dirty="0" err="1" smtClean="0"/>
                        <a:t>terms</a:t>
                      </a:r>
                      <a:endParaRPr lang="es-ES" dirty="0"/>
                    </a:p>
                  </a:txBody>
                  <a:tcPr anchor="ctr"/>
                </a:tc>
              </a:tr>
              <a:tr h="1192076"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endParaRPr lang="es-ES" sz="2400" dirty="0" smtClean="0"/>
                    </a:p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s-ES" sz="2400" b="1" dirty="0" smtClean="0"/>
                        <a:t>NOT</a:t>
                      </a:r>
                    </a:p>
                    <a:p>
                      <a:pPr algn="ctr"/>
                      <a:endParaRPr lang="es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err="1" smtClean="0"/>
                        <a:t>cancer</a:t>
                      </a:r>
                      <a:r>
                        <a:rPr lang="es-ES" sz="1800" dirty="0" smtClean="0"/>
                        <a:t> NOT </a:t>
                      </a:r>
                      <a:r>
                        <a:rPr lang="es-ES" sz="1800" dirty="0" err="1" smtClean="0"/>
                        <a:t>lung</a:t>
                      </a:r>
                      <a:endParaRPr lang="es-ES" dirty="0" smtClean="0"/>
                    </a:p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err="1" smtClean="0"/>
                        <a:t>Returns</a:t>
                      </a:r>
                      <a:r>
                        <a:rPr lang="es-ES" sz="1800" b="1" dirty="0" smtClean="0"/>
                        <a:t> </a:t>
                      </a:r>
                      <a:r>
                        <a:rPr lang="es-ES" sz="1800" b="1" dirty="0" err="1" smtClean="0"/>
                        <a:t>results</a:t>
                      </a:r>
                      <a:r>
                        <a:rPr lang="es-ES" sz="1800" b="1" dirty="0" smtClean="0"/>
                        <a:t> that </a:t>
                      </a:r>
                      <a:r>
                        <a:rPr lang="es-ES" sz="1800" b="1" dirty="0" err="1" smtClean="0"/>
                        <a:t>include</a:t>
                      </a:r>
                      <a:r>
                        <a:rPr lang="es-ES" sz="1800" b="1" baseline="0" dirty="0" smtClean="0"/>
                        <a:t> </a:t>
                      </a:r>
                      <a:r>
                        <a:rPr lang="es-ES" sz="1800" b="1" baseline="0" dirty="0" err="1" smtClean="0"/>
                        <a:t>first</a:t>
                      </a:r>
                      <a:r>
                        <a:rPr lang="es-ES" sz="1800" b="1" baseline="0" dirty="0" smtClean="0"/>
                        <a:t> </a:t>
                      </a:r>
                      <a:r>
                        <a:rPr lang="es-ES" sz="1800" b="1" baseline="0" dirty="0" err="1" smtClean="0"/>
                        <a:t>term</a:t>
                      </a:r>
                      <a:r>
                        <a:rPr lang="es-ES" sz="1800" b="1" baseline="0" dirty="0" smtClean="0"/>
                        <a:t>, </a:t>
                      </a:r>
                      <a:r>
                        <a:rPr lang="es-ES" sz="1800" b="1" baseline="0" dirty="0" err="1" smtClean="0"/>
                        <a:t>but</a:t>
                      </a:r>
                      <a:r>
                        <a:rPr lang="es-ES" sz="1800" b="1" baseline="0" dirty="0" smtClean="0"/>
                        <a:t> no the </a:t>
                      </a:r>
                      <a:r>
                        <a:rPr lang="es-ES" sz="1800" b="1" baseline="0" dirty="0" err="1" smtClean="0"/>
                        <a:t>second</a:t>
                      </a:r>
                      <a:endParaRPr lang="es-ES" sz="1800" b="1" dirty="0" smtClean="0">
                        <a:latin typeface="Calibri" pitchFamily="34" charset="0"/>
                        <a:cs typeface="Arial" charset="0"/>
                      </a:endParaRPr>
                    </a:p>
                  </a:txBody>
                  <a:tcPr anchor="ctr"/>
                </a:tc>
              </a:tr>
              <a:tr h="11920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 smtClean="0"/>
                        <a:t>*</a:t>
                      </a:r>
                    </a:p>
                    <a:p>
                      <a:pPr algn="ctr"/>
                      <a:endParaRPr lang="es-E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s-ES" sz="1800" dirty="0" err="1" smtClean="0"/>
                        <a:t>cancer</a:t>
                      </a:r>
                      <a:r>
                        <a:rPr lang="es-ES" sz="1800" dirty="0" smtClean="0"/>
                        <a:t>*</a:t>
                      </a:r>
                    </a:p>
                    <a:p>
                      <a:pPr algn="ctr">
                        <a:spcBef>
                          <a:spcPct val="20000"/>
                        </a:spcBef>
                      </a:pPr>
                      <a:r>
                        <a:rPr lang="es-ES" sz="1800" dirty="0" err="1" smtClean="0"/>
                        <a:t>Cancer</a:t>
                      </a:r>
                      <a:r>
                        <a:rPr lang="es-ES" sz="1800" dirty="0" smtClean="0"/>
                        <a:t>, </a:t>
                      </a:r>
                      <a:r>
                        <a:rPr lang="es-ES" sz="1800" dirty="0" err="1" smtClean="0"/>
                        <a:t>cancerous</a:t>
                      </a:r>
                      <a:r>
                        <a:rPr lang="es-ES" sz="1800" dirty="0" smtClean="0"/>
                        <a:t>, </a:t>
                      </a:r>
                      <a:endParaRPr lang="es-E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err="1" smtClean="0"/>
                        <a:t>Returns</a:t>
                      </a:r>
                      <a:r>
                        <a:rPr lang="es-ES" sz="1800" b="1" dirty="0" smtClean="0"/>
                        <a:t> </a:t>
                      </a:r>
                      <a:r>
                        <a:rPr lang="es-ES" sz="1800" b="1" dirty="0" err="1" smtClean="0"/>
                        <a:t>results</a:t>
                      </a:r>
                      <a:r>
                        <a:rPr lang="es-ES" sz="1800" b="1" dirty="0" smtClean="0"/>
                        <a:t> that </a:t>
                      </a:r>
                      <a:r>
                        <a:rPr lang="es-ES" sz="1800" b="1" dirty="0" err="1" smtClean="0"/>
                        <a:t>include</a:t>
                      </a:r>
                      <a:r>
                        <a:rPr lang="es-ES" sz="1800" b="1" dirty="0" smtClean="0"/>
                        <a:t> </a:t>
                      </a:r>
                      <a:r>
                        <a:rPr lang="es-ES" sz="1800" b="1" dirty="0" err="1" smtClean="0"/>
                        <a:t>root</a:t>
                      </a:r>
                      <a:r>
                        <a:rPr lang="es-ES" sz="1800" b="1" dirty="0" smtClean="0"/>
                        <a:t> of </a:t>
                      </a:r>
                      <a:r>
                        <a:rPr lang="es-ES" sz="1800" b="1" dirty="0" err="1" smtClean="0"/>
                        <a:t>searching</a:t>
                      </a:r>
                      <a:r>
                        <a:rPr lang="es-ES" sz="1800" b="1" dirty="0" smtClean="0"/>
                        <a:t> criteria</a:t>
                      </a:r>
                      <a:endParaRPr lang="es-E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9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188441"/>
            <a:ext cx="8229600" cy="576263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_tradnl" sz="3200" dirty="0" err="1" smtClean="0">
                <a:latin typeface="Berlin Sans FB Demi" pitchFamily="34" charset="0"/>
              </a:rPr>
              <a:t>Boolean</a:t>
            </a:r>
            <a:r>
              <a:rPr lang="es-ES_tradnl" sz="3200" dirty="0" smtClean="0">
                <a:latin typeface="Berlin Sans FB Demi" pitchFamily="34" charset="0"/>
              </a:rPr>
              <a:t> </a:t>
            </a:r>
            <a:r>
              <a:rPr lang="es-ES_tradnl" sz="3200" dirty="0" err="1" smtClean="0">
                <a:latin typeface="Berlin Sans FB Demi" pitchFamily="34" charset="0"/>
              </a:rPr>
              <a:t>Operators</a:t>
            </a:r>
            <a:r>
              <a:rPr lang="es-ES_tradnl" sz="3200" dirty="0" smtClean="0">
                <a:latin typeface="Berlin Sans FB Demi" pitchFamily="34" charset="0"/>
              </a:rPr>
              <a:t> and </a:t>
            </a:r>
            <a:r>
              <a:rPr lang="es-ES_tradnl" sz="3200" dirty="0" err="1" smtClean="0">
                <a:latin typeface="Berlin Sans FB Demi" pitchFamily="34" charset="0"/>
              </a:rPr>
              <a:t>truncation</a:t>
            </a:r>
            <a:endParaRPr lang="es-ES_tradnl" sz="3200" dirty="0" smtClean="0">
              <a:latin typeface="Berlin Sans FB Demi" pitchFamily="34" charset="0"/>
            </a:endParaRPr>
          </a:p>
        </p:txBody>
      </p:sp>
      <p:pic>
        <p:nvPicPr>
          <p:cNvPr id="275459" name="Picture 25" descr="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4788" y="2005038"/>
            <a:ext cx="13747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0" name="Picture 26" descr="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1450" y="3155975"/>
            <a:ext cx="14398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1" name="Picture 27" descr="no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275" y="4381525"/>
            <a:ext cx="1447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 rot="2445566">
            <a:off x="7385178" y="598199"/>
            <a:ext cx="17309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Searching</a:t>
            </a:r>
            <a:endParaRPr lang="es-ES" sz="3000" b="1" dirty="0"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772816"/>
            <a:ext cx="8640762" cy="2768600"/>
          </a:xfrm>
        </p:spPr>
        <p:txBody>
          <a:bodyPr numCol="2">
            <a:noAutofit/>
          </a:bodyPr>
          <a:lstStyle/>
          <a:p>
            <a:pPr marL="548640" lvl="1" indent="-201168" fontAlgn="auto">
              <a:spcAft>
                <a:spcPts val="0"/>
              </a:spcAft>
              <a:buClr>
                <a:schemeClr val="tx1"/>
              </a:buClr>
              <a:buFont typeface="Verdana"/>
              <a:buNone/>
              <a:defRPr/>
            </a:pPr>
            <a:r>
              <a:rPr lang="es-ES" sz="2400" b="1" dirty="0" err="1" smtClean="0">
                <a:latin typeface="Calibri" pitchFamily="34" charset="0"/>
              </a:rPr>
              <a:t>If</a:t>
            </a:r>
            <a:r>
              <a:rPr lang="es-ES" sz="2400" b="1" dirty="0" smtClean="0">
                <a:latin typeface="Calibri" pitchFamily="34" charset="0"/>
              </a:rPr>
              <a:t> </a:t>
            </a:r>
            <a:r>
              <a:rPr lang="es-ES" sz="2400" b="1" kern="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numerous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:</a:t>
            </a:r>
          </a:p>
          <a:p>
            <a:pPr marL="786384" lvl="2" indent="-182880" fontAlgn="auto">
              <a:spcAft>
                <a:spcPts val="0"/>
              </a:spcAft>
              <a:buClr>
                <a:schemeClr val="tx1"/>
              </a:buClr>
              <a:buFont typeface="Wingdings 2"/>
              <a:buChar char=""/>
              <a:defRPr/>
            </a:pPr>
            <a:r>
              <a:rPr lang="es-ES" b="1" dirty="0" smtClean="0">
                <a:latin typeface="Calibri" pitchFamily="34" charset="0"/>
              </a:rPr>
              <a:t>Use AND </a:t>
            </a:r>
            <a:r>
              <a:rPr lang="es-ES" b="1" dirty="0" err="1" smtClean="0">
                <a:latin typeface="Calibri" pitchFamily="34" charset="0"/>
              </a:rPr>
              <a:t>operator</a:t>
            </a:r>
            <a:endParaRPr lang="es-ES" b="1" dirty="0" smtClean="0">
              <a:latin typeface="Calibri" pitchFamily="34" charset="0"/>
            </a:endParaRPr>
          </a:p>
          <a:p>
            <a:pPr marL="786384" lvl="2" indent="-182880" fontAlgn="auto">
              <a:spcAft>
                <a:spcPts val="0"/>
              </a:spcAft>
              <a:buClr>
                <a:schemeClr val="tx1"/>
              </a:buClr>
              <a:buFont typeface="Wingdings 2"/>
              <a:buChar char=""/>
              <a:defRPr/>
            </a:pPr>
            <a:r>
              <a:rPr lang="es-ES" b="1" dirty="0" err="1" smtClean="0">
                <a:latin typeface="Calibri" pitchFamily="34" charset="0"/>
              </a:rPr>
              <a:t>Less</a:t>
            </a:r>
            <a:r>
              <a:rPr lang="es-ES" b="1" dirty="0" smtClean="0">
                <a:latin typeface="Calibri" pitchFamily="34" charset="0"/>
              </a:rPr>
              <a:t> </a:t>
            </a:r>
            <a:r>
              <a:rPr lang="es-ES" b="1" dirty="0" err="1" smtClean="0">
                <a:latin typeface="Calibri" pitchFamily="34" charset="0"/>
              </a:rPr>
              <a:t>synonimes</a:t>
            </a:r>
            <a:endParaRPr lang="es-ES" b="1" dirty="0" smtClean="0">
              <a:latin typeface="Calibri" pitchFamily="34" charset="0"/>
            </a:endParaRPr>
          </a:p>
          <a:p>
            <a:pPr marL="786384" lvl="2" indent="-182880" fontAlgn="auto">
              <a:spcAft>
                <a:spcPts val="0"/>
              </a:spcAft>
              <a:buClr>
                <a:schemeClr val="tx1"/>
              </a:buClr>
              <a:buFont typeface="Wingdings 2"/>
              <a:buChar char=""/>
              <a:defRPr/>
            </a:pPr>
            <a:r>
              <a:rPr lang="es-ES" b="1" dirty="0" err="1" smtClean="0">
                <a:latin typeface="Calibri" pitchFamily="34" charset="0"/>
              </a:rPr>
              <a:t>Controlled</a:t>
            </a:r>
            <a:r>
              <a:rPr lang="es-ES" b="1" dirty="0" smtClean="0">
                <a:latin typeface="Calibri" pitchFamily="34" charset="0"/>
              </a:rPr>
              <a:t> </a:t>
            </a:r>
            <a:r>
              <a:rPr lang="es-ES" b="1" dirty="0" err="1" smtClean="0">
                <a:latin typeface="Calibri" pitchFamily="34" charset="0"/>
              </a:rPr>
              <a:t>language</a:t>
            </a:r>
            <a:r>
              <a:rPr lang="es-ES" b="1" dirty="0" smtClean="0">
                <a:latin typeface="Calibri" pitchFamily="34" charset="0"/>
              </a:rPr>
              <a:t> (</a:t>
            </a:r>
            <a:r>
              <a:rPr lang="es-ES" b="1" dirty="0" err="1" smtClean="0">
                <a:latin typeface="Calibri" pitchFamily="34" charset="0"/>
              </a:rPr>
              <a:t>thesarual</a:t>
            </a:r>
            <a:r>
              <a:rPr lang="es-ES" b="1" dirty="0" smtClean="0">
                <a:latin typeface="Calibri" pitchFamily="34" charset="0"/>
              </a:rPr>
              <a:t>)</a:t>
            </a:r>
          </a:p>
          <a:p>
            <a:pPr marL="786384" lvl="2" indent="-182880" fontAlgn="auto">
              <a:spcAft>
                <a:spcPts val="0"/>
              </a:spcAft>
              <a:buClr>
                <a:schemeClr val="tx1"/>
              </a:buClr>
              <a:buFont typeface="Wingdings 2"/>
              <a:buChar char=""/>
              <a:defRPr/>
            </a:pPr>
            <a:r>
              <a:rPr lang="es-ES" b="1" dirty="0" smtClean="0">
                <a:latin typeface="Calibri" pitchFamily="34" charset="0"/>
              </a:rPr>
              <a:t>Concrete </a:t>
            </a:r>
            <a:r>
              <a:rPr lang="es-ES" b="1" dirty="0" err="1" smtClean="0">
                <a:latin typeface="Calibri" pitchFamily="34" charset="0"/>
              </a:rPr>
              <a:t>terms</a:t>
            </a:r>
            <a:endParaRPr lang="es-ES" b="1" dirty="0" smtClean="0">
              <a:latin typeface="Calibri" pitchFamily="34" charset="0"/>
            </a:endParaRPr>
          </a:p>
          <a:p>
            <a:pPr marL="786384" lvl="2" indent="-182880" fontAlgn="auto">
              <a:spcAft>
                <a:spcPts val="0"/>
              </a:spcAft>
              <a:buClr>
                <a:schemeClr val="tx1"/>
              </a:buClr>
              <a:buFont typeface="Wingdings 2"/>
              <a:buChar char=""/>
              <a:defRPr/>
            </a:pPr>
            <a:r>
              <a:rPr lang="es-ES" b="1" dirty="0" err="1" smtClean="0">
                <a:latin typeface="Calibri" pitchFamily="34" charset="0"/>
              </a:rPr>
              <a:t>Restricting</a:t>
            </a:r>
            <a:r>
              <a:rPr lang="es-ES" b="1" dirty="0" smtClean="0">
                <a:latin typeface="Calibri" pitchFamily="34" charset="0"/>
              </a:rPr>
              <a:t> </a:t>
            </a:r>
            <a:r>
              <a:rPr lang="es-ES" b="1" dirty="0" err="1" smtClean="0">
                <a:latin typeface="Calibri" pitchFamily="34" charset="0"/>
              </a:rPr>
              <a:t>fields</a:t>
            </a:r>
            <a:endParaRPr lang="es-ES" b="1" dirty="0" smtClean="0">
              <a:latin typeface="Calibri" pitchFamily="34" charset="0"/>
            </a:endParaRPr>
          </a:p>
          <a:p>
            <a:pPr marL="786384" lvl="2" indent="-182880" fontAlgn="auto">
              <a:spcAft>
                <a:spcPts val="0"/>
              </a:spcAft>
              <a:buClr>
                <a:schemeClr val="tx1"/>
              </a:buClr>
              <a:buFont typeface="Wingdings 2"/>
              <a:buChar char=""/>
              <a:defRPr/>
            </a:pPr>
            <a:r>
              <a:rPr lang="es-ES" b="1" dirty="0" err="1" smtClean="0">
                <a:latin typeface="Calibri" pitchFamily="34" charset="0"/>
              </a:rPr>
              <a:t>Narrow</a:t>
            </a:r>
            <a:r>
              <a:rPr lang="es-ES" b="1" dirty="0" smtClean="0">
                <a:latin typeface="Calibri" pitchFamily="34" charset="0"/>
              </a:rPr>
              <a:t> </a:t>
            </a:r>
            <a:r>
              <a:rPr lang="es-ES" b="1" dirty="0" err="1" smtClean="0">
                <a:latin typeface="Calibri" pitchFamily="34" charset="0"/>
              </a:rPr>
              <a:t>year</a:t>
            </a:r>
            <a:r>
              <a:rPr lang="es-ES" b="1" dirty="0" smtClean="0">
                <a:latin typeface="Calibri" pitchFamily="34" charset="0"/>
              </a:rPr>
              <a:t> </a:t>
            </a:r>
            <a:r>
              <a:rPr lang="es-ES" b="1" dirty="0" err="1" smtClean="0">
                <a:latin typeface="Calibri" pitchFamily="34" charset="0"/>
              </a:rPr>
              <a:t>range</a:t>
            </a:r>
            <a:endParaRPr lang="es-ES" b="1" dirty="0" smtClean="0">
              <a:latin typeface="Calibri" pitchFamily="34" charset="0"/>
            </a:endParaRPr>
          </a:p>
          <a:p>
            <a:pPr marL="548640" lvl="1" indent="-201168" fontAlgn="auto">
              <a:spcAft>
                <a:spcPts val="0"/>
              </a:spcAft>
              <a:buClr>
                <a:schemeClr val="tx1"/>
              </a:buClr>
              <a:buFont typeface="Verdana"/>
              <a:buNone/>
              <a:defRPr/>
            </a:pPr>
            <a:endParaRPr lang="es-ES" sz="2400" b="1" dirty="0" smtClean="0">
              <a:latin typeface="Calibri" pitchFamily="34" charset="0"/>
            </a:endParaRPr>
          </a:p>
          <a:p>
            <a:pPr marL="548640" lvl="1" indent="-201168" fontAlgn="auto">
              <a:spcAft>
                <a:spcPts val="0"/>
              </a:spcAft>
              <a:buClr>
                <a:schemeClr val="tx1"/>
              </a:buClr>
              <a:buFont typeface="Verdana"/>
              <a:buNone/>
              <a:defRPr/>
            </a:pPr>
            <a:r>
              <a:rPr lang="es-ES" sz="2400" b="1" dirty="0" err="1" smtClean="0">
                <a:latin typeface="Calibri" pitchFamily="34" charset="0"/>
              </a:rPr>
              <a:t>If</a:t>
            </a:r>
            <a:r>
              <a:rPr lang="es-ES" sz="2400" b="1" dirty="0" smtClean="0">
                <a:latin typeface="Calibri" pitchFamily="34" charset="0"/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few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:</a:t>
            </a:r>
          </a:p>
          <a:p>
            <a:pPr marL="786384" lvl="2" indent="-182880" fontAlgn="auto">
              <a:spcAft>
                <a:spcPts val="0"/>
              </a:spcAft>
              <a:buClr>
                <a:schemeClr val="tx1"/>
              </a:buClr>
              <a:buFont typeface="Wingdings 2"/>
              <a:buChar char=""/>
              <a:defRPr/>
            </a:pPr>
            <a:r>
              <a:rPr lang="es-ES" b="1" dirty="0" smtClean="0">
                <a:latin typeface="Calibri" pitchFamily="34" charset="0"/>
              </a:rPr>
              <a:t>Use OR </a:t>
            </a:r>
            <a:r>
              <a:rPr lang="es-ES" b="1" dirty="0" err="1" smtClean="0">
                <a:latin typeface="Calibri" pitchFamily="34" charset="0"/>
              </a:rPr>
              <a:t>operator</a:t>
            </a:r>
            <a:endParaRPr lang="es-ES" b="1" dirty="0" smtClean="0">
              <a:latin typeface="Calibri" pitchFamily="34" charset="0"/>
            </a:endParaRPr>
          </a:p>
          <a:p>
            <a:pPr marL="786384" lvl="2" indent="-182880" fontAlgn="auto">
              <a:spcAft>
                <a:spcPts val="0"/>
              </a:spcAft>
              <a:buClr>
                <a:schemeClr val="tx1"/>
              </a:buClr>
              <a:buFont typeface="Wingdings 2"/>
              <a:buChar char=""/>
              <a:defRPr/>
            </a:pPr>
            <a:r>
              <a:rPr lang="es-ES" b="1" dirty="0" smtClean="0">
                <a:latin typeface="Calibri" pitchFamily="34" charset="0"/>
              </a:rPr>
              <a:t>Use *</a:t>
            </a:r>
          </a:p>
          <a:p>
            <a:pPr marL="786384" lvl="2" indent="-182880" fontAlgn="auto">
              <a:spcAft>
                <a:spcPts val="0"/>
              </a:spcAft>
              <a:buClr>
                <a:schemeClr val="tx1"/>
              </a:buClr>
              <a:buFont typeface="Wingdings 2"/>
              <a:buChar char=""/>
              <a:defRPr/>
            </a:pPr>
            <a:r>
              <a:rPr lang="es-ES" b="1" dirty="0" smtClean="0">
                <a:latin typeface="Calibri" pitchFamily="34" charset="0"/>
              </a:rPr>
              <a:t>More </a:t>
            </a:r>
            <a:r>
              <a:rPr lang="es-ES" b="1" dirty="0" err="1" smtClean="0">
                <a:latin typeface="Calibri" pitchFamily="34" charset="0"/>
              </a:rPr>
              <a:t>synonimes</a:t>
            </a:r>
            <a:endParaRPr lang="es-ES" b="1" dirty="0" smtClean="0">
              <a:latin typeface="Calibri" pitchFamily="34" charset="0"/>
            </a:endParaRPr>
          </a:p>
          <a:p>
            <a:pPr marL="786384" lvl="2" indent="-182880" fontAlgn="auto">
              <a:spcAft>
                <a:spcPts val="0"/>
              </a:spcAft>
              <a:buClr>
                <a:schemeClr val="tx1"/>
              </a:buClr>
              <a:buFont typeface="Wingdings 2"/>
              <a:buChar char=""/>
              <a:defRPr/>
            </a:pPr>
            <a:r>
              <a:rPr lang="es-ES" b="1" dirty="0" err="1" smtClean="0">
                <a:latin typeface="Calibri" pitchFamily="34" charset="0"/>
              </a:rPr>
              <a:t>Common</a:t>
            </a:r>
            <a:r>
              <a:rPr lang="es-ES" b="1" dirty="0" smtClean="0">
                <a:latin typeface="Calibri" pitchFamily="34" charset="0"/>
              </a:rPr>
              <a:t> </a:t>
            </a:r>
            <a:r>
              <a:rPr lang="es-ES" b="1" dirty="0" err="1" smtClean="0">
                <a:latin typeface="Calibri" pitchFamily="34" charset="0"/>
              </a:rPr>
              <a:t>language</a:t>
            </a:r>
            <a:endParaRPr lang="es-ES" b="1" dirty="0" smtClean="0">
              <a:latin typeface="Calibri" pitchFamily="34" charset="0"/>
            </a:endParaRPr>
          </a:p>
          <a:p>
            <a:pPr marL="786384" lvl="2" indent="-182880" fontAlgn="auto">
              <a:spcAft>
                <a:spcPts val="0"/>
              </a:spcAft>
              <a:buClr>
                <a:schemeClr val="tx1"/>
              </a:buClr>
              <a:buFont typeface="Wingdings 2"/>
              <a:buChar char=""/>
              <a:defRPr/>
            </a:pPr>
            <a:r>
              <a:rPr lang="es-ES" b="1" dirty="0" err="1" smtClean="0">
                <a:latin typeface="Calibri" pitchFamily="34" charset="0"/>
              </a:rPr>
              <a:t>Generic</a:t>
            </a:r>
            <a:r>
              <a:rPr lang="es-ES" b="1" dirty="0" smtClean="0">
                <a:latin typeface="Calibri" pitchFamily="34" charset="0"/>
              </a:rPr>
              <a:t> </a:t>
            </a:r>
            <a:r>
              <a:rPr lang="es-ES" b="1" dirty="0" err="1" smtClean="0">
                <a:latin typeface="Calibri" pitchFamily="34" charset="0"/>
              </a:rPr>
              <a:t>terms</a:t>
            </a:r>
            <a:endParaRPr lang="es-ES" b="1" dirty="0" smtClean="0">
              <a:latin typeface="Calibri" pitchFamily="34" charset="0"/>
            </a:endParaRPr>
          </a:p>
          <a:p>
            <a:pPr marL="786384" lvl="2" indent="-182880" fontAlgn="auto">
              <a:spcAft>
                <a:spcPts val="0"/>
              </a:spcAft>
              <a:buClr>
                <a:schemeClr val="tx1"/>
              </a:buClr>
              <a:buFont typeface="Wingdings 2"/>
              <a:buChar char=""/>
              <a:defRPr/>
            </a:pPr>
            <a:r>
              <a:rPr lang="es-ES" b="1" dirty="0" smtClean="0">
                <a:latin typeface="Calibri" pitchFamily="34" charset="0"/>
              </a:rPr>
              <a:t>Do </a:t>
            </a:r>
            <a:r>
              <a:rPr lang="es-ES" b="1" dirty="0" err="1" smtClean="0">
                <a:latin typeface="Calibri" pitchFamily="34" charset="0"/>
              </a:rPr>
              <a:t>not</a:t>
            </a:r>
            <a:r>
              <a:rPr lang="es-ES" b="1" dirty="0" smtClean="0">
                <a:latin typeface="Calibri" pitchFamily="34" charset="0"/>
              </a:rPr>
              <a:t> </a:t>
            </a:r>
            <a:r>
              <a:rPr lang="es-ES" b="1" dirty="0" err="1" smtClean="0">
                <a:latin typeface="Calibri" pitchFamily="34" charset="0"/>
              </a:rPr>
              <a:t>restrict</a:t>
            </a:r>
            <a:r>
              <a:rPr lang="es-ES" b="1" dirty="0" smtClean="0">
                <a:latin typeface="Calibri" pitchFamily="34" charset="0"/>
              </a:rPr>
              <a:t> </a:t>
            </a:r>
            <a:r>
              <a:rPr lang="es-ES" b="1" dirty="0" err="1" smtClean="0">
                <a:latin typeface="Calibri" pitchFamily="34" charset="0"/>
              </a:rPr>
              <a:t>fields</a:t>
            </a:r>
            <a:endParaRPr lang="es-ES_tradnl" b="1" dirty="0" smtClean="0">
              <a:latin typeface="Calibri" pitchFamily="34" charset="0"/>
            </a:endParaRPr>
          </a:p>
          <a:p>
            <a:pPr marL="786384" lvl="2" indent="-182880" fontAlgn="auto">
              <a:spcAft>
                <a:spcPts val="0"/>
              </a:spcAft>
              <a:buClr>
                <a:schemeClr val="tx1"/>
              </a:buClr>
              <a:buFont typeface="Wingdings 2"/>
              <a:buChar char=""/>
              <a:defRPr/>
            </a:pPr>
            <a:r>
              <a:rPr lang="es-ES" b="1" dirty="0" err="1" smtClean="0">
                <a:latin typeface="Calibri" pitchFamily="34" charset="0"/>
              </a:rPr>
              <a:t>Wide</a:t>
            </a:r>
            <a:r>
              <a:rPr lang="es-ES" b="1" dirty="0" smtClean="0">
                <a:latin typeface="Calibri" pitchFamily="34" charset="0"/>
              </a:rPr>
              <a:t> </a:t>
            </a:r>
            <a:r>
              <a:rPr lang="es-ES" b="1" dirty="0" err="1" smtClean="0">
                <a:latin typeface="Calibri" pitchFamily="34" charset="0"/>
              </a:rPr>
              <a:t>year</a:t>
            </a:r>
            <a:r>
              <a:rPr lang="es-ES" b="1" dirty="0" smtClean="0">
                <a:latin typeface="Calibri" pitchFamily="34" charset="0"/>
              </a:rPr>
              <a:t> </a:t>
            </a:r>
            <a:r>
              <a:rPr lang="es-ES" b="1" dirty="0" err="1" smtClean="0">
                <a:latin typeface="Calibri" pitchFamily="34" charset="0"/>
              </a:rPr>
              <a:t>range</a:t>
            </a:r>
            <a:r>
              <a:rPr lang="es-ES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536" y="1268760"/>
            <a:ext cx="8229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s-ES_tradnl" sz="2400" b="1" kern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Results </a:t>
            </a:r>
            <a:r>
              <a:rPr lang="es-ES_tradnl" sz="2400" b="1" kern="0" dirty="0" err="1" smtClean="0">
                <a:latin typeface="Calibri" pitchFamily="34" charset="0"/>
              </a:rPr>
              <a:t>valuation</a:t>
            </a:r>
            <a:r>
              <a:rPr lang="es-ES_tradnl" sz="2400" b="1" kern="0" dirty="0" smtClean="0">
                <a:latin typeface="Calibri" pitchFamily="34" charset="0"/>
              </a:rPr>
              <a:t>:</a:t>
            </a:r>
            <a:endParaRPr lang="es-ES_tradnl" sz="2400" b="1" kern="0" dirty="0">
              <a:latin typeface="Calibri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5301208"/>
            <a:ext cx="8229600" cy="151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s-ES_tradnl" sz="2400" b="1" kern="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Store</a:t>
            </a:r>
            <a:r>
              <a:rPr lang="es-ES_tradnl" sz="2400" b="1" kern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_tradnl" sz="2400" b="1" kern="0" dirty="0" smtClean="0">
                <a:latin typeface="Calibri" pitchFamily="34" charset="0"/>
              </a:rPr>
              <a:t>and</a:t>
            </a:r>
            <a:r>
              <a:rPr lang="es-ES_tradnl" sz="2400" b="1" kern="0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s-ES_tradnl" sz="2400" b="1" kern="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treat</a:t>
            </a:r>
            <a:r>
              <a:rPr lang="es-ES_tradnl" sz="2400" b="1" kern="0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s-ES_tradnl" sz="2400" b="1" kern="0" dirty="0" err="1" smtClean="0">
                <a:latin typeface="Calibri" pitchFamily="34" charset="0"/>
              </a:rPr>
              <a:t>relevant</a:t>
            </a:r>
            <a:r>
              <a:rPr lang="es-ES_tradnl" sz="2400" b="1" kern="0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s-ES_tradnl" sz="2400" b="1" kern="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results</a:t>
            </a:r>
            <a:r>
              <a:rPr lang="es-ES_tradnl" sz="2400" b="1" kern="0" dirty="0" smtClean="0">
                <a:latin typeface="Calibri" pitchFamily="34" charset="0"/>
              </a:rPr>
              <a:t> (</a:t>
            </a:r>
            <a:r>
              <a:rPr lang="es-ES_tradnl" sz="2400" b="1" kern="0" dirty="0" err="1" smtClean="0">
                <a:latin typeface="Calibri" pitchFamily="34" charset="0"/>
              </a:rPr>
              <a:t>print</a:t>
            </a:r>
            <a:r>
              <a:rPr lang="es-ES_tradnl" sz="2400" b="1" kern="0" dirty="0" smtClean="0">
                <a:latin typeface="Calibri" pitchFamily="34" charset="0"/>
              </a:rPr>
              <a:t> ,</a:t>
            </a:r>
            <a:r>
              <a:rPr lang="es-ES_tradnl" sz="2400" b="1" kern="0" dirty="0" err="1" smtClean="0">
                <a:latin typeface="Calibri" pitchFamily="34" charset="0"/>
              </a:rPr>
              <a:t>send</a:t>
            </a:r>
            <a:r>
              <a:rPr lang="es-ES_tradnl" sz="2400" b="1" kern="0" dirty="0" smtClean="0">
                <a:latin typeface="Calibri" pitchFamily="34" charset="0"/>
              </a:rPr>
              <a:t> </a:t>
            </a:r>
            <a:r>
              <a:rPr lang="es-ES_tradnl" sz="2400" b="1" kern="0" dirty="0" err="1" smtClean="0">
                <a:latin typeface="Calibri" pitchFamily="34" charset="0"/>
              </a:rPr>
              <a:t>via</a:t>
            </a:r>
            <a:r>
              <a:rPr lang="es-ES_tradnl" sz="2400" b="1" kern="0" dirty="0" smtClean="0">
                <a:latin typeface="Calibri" pitchFamily="34" charset="0"/>
              </a:rPr>
              <a:t> email, </a:t>
            </a:r>
            <a:r>
              <a:rPr lang="es-ES_tradnl" sz="2400" b="1" kern="0" dirty="0" err="1" smtClean="0">
                <a:latin typeface="Calibri" pitchFamily="34" charset="0"/>
              </a:rPr>
              <a:t>export</a:t>
            </a:r>
            <a:r>
              <a:rPr lang="es-ES_tradnl" sz="2400" b="1" kern="0" dirty="0" smtClean="0">
                <a:latin typeface="Calibri" pitchFamily="34" charset="0"/>
              </a:rPr>
              <a:t> </a:t>
            </a:r>
            <a:r>
              <a:rPr lang="es-ES_tradnl" sz="2400" b="1" kern="0" dirty="0" err="1" smtClean="0">
                <a:latin typeface="Calibri" pitchFamily="34" charset="0"/>
              </a:rPr>
              <a:t>to</a:t>
            </a:r>
            <a:r>
              <a:rPr lang="es-ES_tradnl" sz="2400" b="1" kern="0" dirty="0" smtClean="0">
                <a:latin typeface="Calibri" pitchFamily="34" charset="0"/>
              </a:rPr>
              <a:t> </a:t>
            </a:r>
            <a:r>
              <a:rPr lang="es-ES_tradnl" sz="2400" b="1" kern="0" dirty="0" err="1" smtClean="0">
                <a:latin typeface="Calibri" pitchFamily="34" charset="0"/>
              </a:rPr>
              <a:t>bibliograpic</a:t>
            </a:r>
            <a:r>
              <a:rPr lang="es-ES_tradnl" sz="2400" b="1" kern="0" dirty="0" smtClean="0">
                <a:latin typeface="Calibri" pitchFamily="34" charset="0"/>
              </a:rPr>
              <a:t> manager).</a:t>
            </a:r>
            <a:endParaRPr lang="es-ES_tradnl" sz="2400" b="1" kern="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s-ES_tradnl" sz="2400" b="1" kern="0" dirty="0" err="1" smtClean="0">
                <a:latin typeface="Calibri" pitchFamily="34" charset="0"/>
              </a:rPr>
              <a:t>Create</a:t>
            </a:r>
            <a:r>
              <a:rPr lang="es-ES_tradnl" sz="2400" b="1" kern="0" dirty="0" smtClean="0">
                <a:latin typeface="Calibri" pitchFamily="34" charset="0"/>
              </a:rPr>
              <a:t> </a:t>
            </a:r>
            <a:r>
              <a:rPr lang="es-ES_tradnl" sz="2400" b="1" kern="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alerts</a:t>
            </a:r>
            <a:r>
              <a:rPr lang="es-ES_tradnl" sz="2400" b="1" kern="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. RSS.</a:t>
            </a:r>
          </a:p>
        </p:txBody>
      </p:sp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3203203" y="6164733"/>
          <a:ext cx="609600" cy="307975"/>
        </p:xfrm>
        <a:graphic>
          <a:graphicData uri="http://schemas.openxmlformats.org/presentationml/2006/ole">
            <p:oleObj spid="_x0000_s253985" name="Documento" r:id="rId4" imgW="299728" imgH="152146" progId="Word.Document.8">
              <p:embed/>
            </p:oleObj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3923928" y="6093296"/>
          <a:ext cx="342900" cy="381000"/>
        </p:xfrm>
        <a:graphic>
          <a:graphicData uri="http://schemas.openxmlformats.org/presentationml/2006/ole">
            <p:oleObj spid="_x0000_s253986" name="Documento" r:id="rId5" imgW="132367" imgH="146061" progId="Word.Document.8">
              <p:embed/>
            </p:oleObj>
          </a:graphicData>
        </a:graphic>
      </p:graphicFrame>
      <p:sp>
        <p:nvSpPr>
          <p:cNvPr id="8" name="7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rot="2445566">
            <a:off x="7385178" y="598199"/>
            <a:ext cx="17309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Searching</a:t>
            </a:r>
            <a:endParaRPr lang="es-ES" sz="3000" b="1" dirty="0">
              <a:cs typeface="Calibri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24" y="332458"/>
            <a:ext cx="8229600" cy="576262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200" dirty="0" err="1" smtClean="0">
                <a:latin typeface="Berlin Sans FB Demi" pitchFamily="34" charset="0"/>
              </a:rPr>
              <a:t>Searching</a:t>
            </a:r>
            <a:r>
              <a:rPr lang="es-ES" sz="3200" dirty="0" smtClean="0">
                <a:latin typeface="Berlin Sans FB Demi" pitchFamily="34" charset="0"/>
              </a:rPr>
              <a:t> </a:t>
            </a:r>
            <a:r>
              <a:rPr lang="es-ES" sz="3200" dirty="0" err="1" smtClean="0">
                <a:latin typeface="Berlin Sans FB Demi" pitchFamily="34" charset="0"/>
              </a:rPr>
              <a:t>Strategies</a:t>
            </a:r>
            <a:r>
              <a:rPr lang="es-ES" sz="3200" dirty="0" smtClean="0">
                <a:latin typeface="Berlin Sans FB Demi" pitchFamily="34" charset="0"/>
              </a:rPr>
              <a:t>:</a:t>
            </a:r>
            <a:br>
              <a:rPr lang="es-ES" sz="3200" dirty="0" smtClean="0">
                <a:latin typeface="Berlin Sans FB Demi" pitchFamily="34" charset="0"/>
              </a:rPr>
            </a:br>
            <a:r>
              <a:rPr lang="es-ES" sz="3200" dirty="0" smtClean="0">
                <a:latin typeface="Berlin Sans FB Demi" pitchFamily="34" charset="0"/>
              </a:rPr>
              <a:t>Basic Recommendations(2)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491880" y="0"/>
            <a:ext cx="5652120" cy="6858000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4 Imagen" descr="refworks2.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764704"/>
            <a:ext cx="3456384" cy="112814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 descr="http://blog.biblioteca.unizar.es/wp-content/uploads/2011/04/zotero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456384" cy="92283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6 Imagen" descr="mendeley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3544" y="5013176"/>
            <a:ext cx="3681409" cy="89246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240" y="2276872"/>
            <a:ext cx="3876016" cy="10081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10 Rectángulo"/>
          <p:cNvSpPr/>
          <p:nvPr/>
        </p:nvSpPr>
        <p:spPr>
          <a:xfrm rot="16200000">
            <a:off x="2033285" y="2774423"/>
            <a:ext cx="4103624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" sz="3600" b="1" dirty="0" err="1" smtClean="0">
                <a:latin typeface="Calibri" pitchFamily="34" charset="0"/>
                <a:cs typeface="Arial" charset="0"/>
              </a:rPr>
              <a:t>Reference</a:t>
            </a:r>
            <a:r>
              <a:rPr lang="es-ES" sz="3600" b="1" dirty="0" smtClean="0">
                <a:latin typeface="Calibri" pitchFamily="34" charset="0"/>
                <a:cs typeface="Arial" charset="0"/>
              </a:rPr>
              <a:t> Managers</a:t>
            </a:r>
            <a:endParaRPr lang="es-ES" sz="3600" b="1" dirty="0">
              <a:latin typeface="Calibri" pitchFamily="34" charset="0"/>
              <a:cs typeface="Arial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0" y="260648"/>
            <a:ext cx="334786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Sources</a:t>
            </a:r>
            <a:r>
              <a:rPr lang="es-ES" sz="4000" b="1" dirty="0" smtClean="0"/>
              <a:t> of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baseline="0" dirty="0" err="1" smtClean="0"/>
              <a:t>Searching</a:t>
            </a:r>
            <a:r>
              <a:rPr lang="es-ES" sz="4000" b="1" baseline="0" dirty="0" smtClean="0"/>
              <a:t> </a:t>
            </a:r>
            <a:r>
              <a:rPr lang="es-ES" sz="4000" b="1" baseline="0" dirty="0" err="1" smtClean="0"/>
              <a:t>Strategies</a:t>
            </a:r>
            <a:endParaRPr lang="es-ES" sz="4000" b="1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>
                <a:solidFill>
                  <a:schemeClr val="accent6">
                    <a:lumMod val="75000"/>
                  </a:schemeClr>
                </a:solidFill>
              </a:rPr>
              <a:t>How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es-ES" sz="4000" b="1" dirty="0" err="1" smtClean="0">
                <a:solidFill>
                  <a:schemeClr val="accent6">
                    <a:lumMod val="75000"/>
                  </a:schemeClr>
                </a:solidFill>
              </a:rPr>
              <a:t>organize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Information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Evaluation</a:t>
            </a:r>
            <a:endParaRPr lang="es-ES" b="1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4392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79512" y="188640"/>
            <a:ext cx="6840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err="1" smtClean="0">
                <a:latin typeface="Berlin Sans FB Demi" pitchFamily="34" charset="0"/>
                <a:cs typeface="Arial" pitchFamily="34" charset="0"/>
              </a:rPr>
              <a:t>What</a:t>
            </a:r>
            <a:r>
              <a:rPr lang="es-ES" sz="3200" b="1" dirty="0" smtClean="0">
                <a:latin typeface="Berlin Sans FB Demi" pitchFamily="34" charset="0"/>
                <a:cs typeface="Arial" pitchFamily="34" charset="0"/>
              </a:rPr>
              <a:t> is a </a:t>
            </a:r>
            <a:r>
              <a:rPr lang="es-ES" sz="3200" b="1" dirty="0" err="1" smtClean="0">
                <a:latin typeface="Berlin Sans FB Demi" pitchFamily="34" charset="0"/>
                <a:cs typeface="Arial" pitchFamily="34" charset="0"/>
              </a:rPr>
              <a:t>Reference</a:t>
            </a:r>
            <a:r>
              <a:rPr lang="es-ES" sz="3200" b="1" dirty="0" smtClean="0">
                <a:latin typeface="Berlin Sans FB Demi" pitchFamily="34" charset="0"/>
                <a:cs typeface="Arial" pitchFamily="34" charset="0"/>
              </a:rPr>
              <a:t> manager?</a:t>
            </a:r>
            <a:endParaRPr lang="es-ES" sz="3200" dirty="0">
              <a:latin typeface="Berlin Sans FB Demi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83568" y="3356992"/>
            <a:ext cx="7848872" cy="286232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/>
              <a:t>A </a:t>
            </a:r>
            <a:r>
              <a:rPr lang="es-ES" sz="2400" dirty="0" err="1" smtClean="0"/>
              <a:t>reference</a:t>
            </a:r>
            <a:r>
              <a:rPr lang="es-ES" sz="2400" dirty="0" smtClean="0"/>
              <a:t> manager is </a:t>
            </a:r>
            <a:r>
              <a:rPr lang="es-ES" sz="2400" dirty="0" err="1" smtClean="0"/>
              <a:t>an</a:t>
            </a:r>
            <a:r>
              <a:rPr lang="es-ES" sz="2400" dirty="0" smtClean="0"/>
              <a:t> </a:t>
            </a:r>
            <a:r>
              <a:rPr lang="es-ES" sz="2400" dirty="0" err="1" smtClean="0"/>
              <a:t>application</a:t>
            </a:r>
            <a:r>
              <a:rPr lang="es-ES" sz="2400" dirty="0" smtClean="0"/>
              <a:t> that </a:t>
            </a:r>
            <a:r>
              <a:rPr lang="es-ES" sz="2400" dirty="0" err="1" smtClean="0"/>
              <a:t>allows</a:t>
            </a:r>
            <a:r>
              <a:rPr lang="es-ES" sz="2400" dirty="0" smtClean="0"/>
              <a:t> </a:t>
            </a:r>
            <a:r>
              <a:rPr lang="es-ES" sz="2400" dirty="0" err="1" smtClean="0"/>
              <a:t>us</a:t>
            </a:r>
            <a:r>
              <a:rPr lang="es-ES" sz="2400" dirty="0" smtClean="0"/>
              <a:t> to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create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own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database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our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own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documents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2400" dirty="0" err="1" smtClean="0"/>
              <a:t>It</a:t>
            </a:r>
            <a:r>
              <a:rPr lang="es-ES" sz="2400" dirty="0" smtClean="0"/>
              <a:t> </a:t>
            </a:r>
            <a:r>
              <a:rPr lang="es-ES" sz="2400" dirty="0" err="1" smtClean="0"/>
              <a:t>also</a:t>
            </a:r>
            <a:r>
              <a:rPr lang="es-ES" sz="2400" dirty="0" smtClean="0"/>
              <a:t> </a:t>
            </a:r>
            <a:r>
              <a:rPr lang="es-ES" sz="2400" dirty="0" err="1" smtClean="0"/>
              <a:t>allows</a:t>
            </a:r>
            <a:r>
              <a:rPr lang="es-ES" sz="2400" dirty="0" smtClean="0"/>
              <a:t> to 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capture, archive and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organize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documents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bibliographic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edit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insert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those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on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document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different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formats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ES" sz="2400" dirty="0"/>
          </a:p>
        </p:txBody>
      </p:sp>
      <p:pic>
        <p:nvPicPr>
          <p:cNvPr id="121858" name="Picture 2" descr="http://wokinfo.com/wok/img/enw_collec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5112568" cy="1454750"/>
          </a:xfrm>
          <a:prstGeom prst="rect">
            <a:avLst/>
          </a:prstGeom>
          <a:noFill/>
        </p:spPr>
      </p:pic>
      <p:sp>
        <p:nvSpPr>
          <p:cNvPr id="6" name="5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 rot="2445566">
            <a:off x="7316061" y="367367"/>
            <a:ext cx="18691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Reference</a:t>
            </a:r>
            <a:r>
              <a:rPr lang="es-ES" sz="3000" b="1" dirty="0" smtClean="0">
                <a:cs typeface="Calibri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Manager</a:t>
            </a:r>
            <a:endParaRPr lang="es-ES" sz="30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42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467544" y="1916832"/>
            <a:ext cx="7920880" cy="39703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Automate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reference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integration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from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 smtClean="0"/>
              <a:t>databases</a:t>
            </a:r>
            <a:r>
              <a:rPr lang="es-ES" sz="2400" dirty="0" smtClean="0"/>
              <a:t>, etc.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err="1" smtClean="0"/>
              <a:t>Edit</a:t>
            </a:r>
            <a:r>
              <a:rPr lang="es-ES" sz="2400" dirty="0" smtClean="0"/>
              <a:t>, classify, </a:t>
            </a:r>
            <a:r>
              <a:rPr lang="es-ES" sz="2400" dirty="0" err="1" smtClean="0"/>
              <a:t>order</a:t>
            </a:r>
            <a:r>
              <a:rPr lang="es-ES" sz="2400" dirty="0" smtClean="0"/>
              <a:t>, archive and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manage</a:t>
            </a:r>
            <a:r>
              <a:rPr lang="es-ES" sz="2400" dirty="0" smtClean="0"/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s-ES" sz="2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File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storage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associated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s-ES" sz="2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Information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sharing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people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groups</a:t>
            </a:r>
            <a:endParaRPr lang="es-ES" sz="24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Produce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bibliography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 smtClean="0"/>
              <a:t>from</a:t>
            </a:r>
            <a:r>
              <a:rPr lang="es-ES" sz="2400" dirty="0" smtClean="0"/>
              <a:t> </a:t>
            </a:r>
            <a:r>
              <a:rPr lang="es-ES" sz="2400" dirty="0" err="1" smtClean="0"/>
              <a:t>other</a:t>
            </a:r>
            <a:r>
              <a:rPr lang="es-ES" sz="2400" dirty="0" smtClean="0"/>
              <a:t> </a:t>
            </a:r>
            <a:r>
              <a:rPr lang="es-ES" sz="2400" dirty="0" err="1" smtClean="0"/>
              <a:t>groups</a:t>
            </a:r>
            <a:r>
              <a:rPr lang="es-ES" sz="2400" dirty="0" smtClean="0"/>
              <a:t> of </a:t>
            </a:r>
            <a:r>
              <a:rPr lang="es-ES" sz="2400" dirty="0" err="1" smtClean="0"/>
              <a:t>references</a:t>
            </a:r>
            <a:r>
              <a:rPr lang="es-ES" sz="2400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Cites and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insertion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 smtClean="0"/>
              <a:t>on</a:t>
            </a:r>
            <a:r>
              <a:rPr lang="es-ES" sz="2400" dirty="0" smtClean="0"/>
              <a:t> </a:t>
            </a:r>
            <a:r>
              <a:rPr lang="es-ES" sz="2400" dirty="0" err="1" smtClean="0"/>
              <a:t>text</a:t>
            </a:r>
            <a:r>
              <a:rPr lang="es-ES" sz="2400" dirty="0" smtClean="0"/>
              <a:t> </a:t>
            </a:r>
            <a:r>
              <a:rPr lang="es-ES" sz="2400" dirty="0" err="1" smtClean="0"/>
              <a:t>documents</a:t>
            </a:r>
            <a:r>
              <a:rPr lang="es-ES" sz="2400" dirty="0" smtClean="0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s-ES" sz="2400" dirty="0" smtClean="0"/>
              <a:t> Cites and </a:t>
            </a:r>
            <a:r>
              <a:rPr lang="es-ES" sz="2400" dirty="0" err="1" smtClean="0"/>
              <a:t>references</a:t>
            </a:r>
            <a:r>
              <a:rPr lang="es-ES" sz="2400" dirty="0" smtClean="0"/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format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</a:rPr>
              <a:t>edition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400" dirty="0" err="1" smtClean="0"/>
              <a:t>according</a:t>
            </a:r>
            <a:r>
              <a:rPr lang="es-ES" sz="2400" dirty="0" smtClean="0"/>
              <a:t> to different </a:t>
            </a:r>
            <a:r>
              <a:rPr lang="es-ES" sz="2400" dirty="0" err="1" smtClean="0"/>
              <a:t>standards</a:t>
            </a:r>
            <a:endParaRPr lang="es-ES" sz="2400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179512" y="251937"/>
            <a:ext cx="6840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err="1" smtClean="0">
                <a:latin typeface="Berlin Sans FB Demi" pitchFamily="34" charset="0"/>
                <a:cs typeface="Arial" pitchFamily="34" charset="0"/>
              </a:rPr>
              <a:t>Functionalities</a:t>
            </a:r>
            <a:endParaRPr lang="es-ES" sz="3200" dirty="0">
              <a:latin typeface="Berlin Sans FB Demi" pitchFamily="34" charset="0"/>
            </a:endParaRPr>
          </a:p>
        </p:txBody>
      </p:sp>
      <p:sp>
        <p:nvSpPr>
          <p:cNvPr id="5" name="4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2445566">
            <a:off x="7359342" y="367367"/>
            <a:ext cx="17826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Reference</a:t>
            </a:r>
            <a:endParaRPr lang="es-ES" sz="3000" b="1" dirty="0" smtClean="0"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Manager</a:t>
            </a:r>
            <a:endParaRPr lang="es-ES" sz="30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569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refworks2.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8426" y="2220048"/>
            <a:ext cx="3744416" cy="12221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http://blog.biblioteca.unizar.es/wp-content/uploads/2011/04/zotero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21088"/>
            <a:ext cx="3456384" cy="9228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 descr="mendeley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4890" y="4236272"/>
            <a:ext cx="3681409" cy="892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8468" y="2327068"/>
            <a:ext cx="38760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Rectángulo"/>
          <p:cNvSpPr/>
          <p:nvPr/>
        </p:nvSpPr>
        <p:spPr>
          <a:xfrm>
            <a:off x="179512" y="188640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 err="1" smtClean="0">
                <a:latin typeface="Berlin Sans FB Demi" pitchFamily="34" charset="0"/>
                <a:cs typeface="Arial" pitchFamily="34" charset="0"/>
              </a:rPr>
              <a:t>Main</a:t>
            </a:r>
            <a:r>
              <a:rPr lang="es-ES" sz="3200" b="1" dirty="0" smtClean="0">
                <a:latin typeface="Berlin Sans FB Demi" pitchFamily="34" charset="0"/>
                <a:cs typeface="Arial" pitchFamily="34" charset="0"/>
              </a:rPr>
              <a:t> </a:t>
            </a:r>
            <a:r>
              <a:rPr lang="es-ES" sz="3200" b="1" dirty="0" err="1" smtClean="0">
                <a:latin typeface="Berlin Sans FB Demi" pitchFamily="34" charset="0"/>
                <a:cs typeface="Arial" pitchFamily="34" charset="0"/>
              </a:rPr>
              <a:t>reference</a:t>
            </a:r>
            <a:r>
              <a:rPr lang="es-ES" sz="3200" b="1" dirty="0" smtClean="0">
                <a:latin typeface="Berlin Sans FB Demi" pitchFamily="34" charset="0"/>
                <a:cs typeface="Arial" pitchFamily="34" charset="0"/>
              </a:rPr>
              <a:t> managers</a:t>
            </a:r>
            <a:endParaRPr lang="es-ES" sz="3200" dirty="0">
              <a:latin typeface="Berlin Sans FB Demi" pitchFamily="34" charset="0"/>
            </a:endParaRPr>
          </a:p>
        </p:txBody>
      </p:sp>
      <p:sp>
        <p:nvSpPr>
          <p:cNvPr id="7" name="6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rot="2445566">
            <a:off x="7359340" y="367367"/>
            <a:ext cx="17826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Reference</a:t>
            </a:r>
            <a:endParaRPr lang="es-ES" sz="3000" b="1" dirty="0" smtClean="0"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Manager</a:t>
            </a:r>
            <a:endParaRPr lang="es-ES" sz="30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13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491880" y="0"/>
            <a:ext cx="5652120" cy="6858000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4 Imagen" descr="refworks2.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764704"/>
            <a:ext cx="3456384" cy="112814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2" descr="http://blog.biblioteca.unizar.es/wp-content/uploads/2011/04/zotero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456384" cy="92283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6 Imagen" descr="mendeley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3544" y="5013176"/>
            <a:ext cx="3681409" cy="892463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6240" y="2276872"/>
            <a:ext cx="3876016" cy="10081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10 Rectángulo"/>
          <p:cNvSpPr/>
          <p:nvPr/>
        </p:nvSpPr>
        <p:spPr>
          <a:xfrm rot="16200000">
            <a:off x="2033283" y="2774423"/>
            <a:ext cx="4103624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s-ES" sz="3600" b="1" dirty="0" err="1" smtClean="0">
                <a:latin typeface="Calibri" pitchFamily="34" charset="0"/>
                <a:cs typeface="Arial" charset="0"/>
              </a:rPr>
              <a:t>Reference</a:t>
            </a:r>
            <a:r>
              <a:rPr lang="es-ES" sz="3600" b="1" dirty="0" smtClean="0">
                <a:latin typeface="Calibri" pitchFamily="34" charset="0"/>
                <a:cs typeface="Arial" charset="0"/>
              </a:rPr>
              <a:t> Managers</a:t>
            </a:r>
            <a:endParaRPr lang="es-ES" sz="3600" b="1" dirty="0">
              <a:latin typeface="Calibri" pitchFamily="34" charset="0"/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260648"/>
            <a:ext cx="334786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Sources</a:t>
            </a:r>
            <a:r>
              <a:rPr lang="es-ES" sz="4000" b="1" dirty="0" smtClean="0"/>
              <a:t> of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baseline="0" dirty="0" err="1" smtClean="0"/>
              <a:t>Searching</a:t>
            </a:r>
            <a:r>
              <a:rPr lang="es-ES" sz="4000" b="1" baseline="0" dirty="0" smtClean="0"/>
              <a:t> </a:t>
            </a:r>
            <a:r>
              <a:rPr lang="es-ES" sz="4000" b="1" baseline="0" dirty="0" err="1" smtClean="0"/>
              <a:t>Strategies</a:t>
            </a:r>
            <a:endParaRPr lang="es-ES" sz="4000" b="1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>
                <a:solidFill>
                  <a:schemeClr val="accent6">
                    <a:lumMod val="75000"/>
                  </a:schemeClr>
                </a:solidFill>
              </a:rPr>
              <a:t>How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 to </a:t>
            </a:r>
            <a:r>
              <a:rPr lang="es-ES" sz="4000" b="1" dirty="0" err="1" smtClean="0">
                <a:solidFill>
                  <a:schemeClr val="accent6">
                    <a:lumMod val="75000"/>
                  </a:schemeClr>
                </a:solidFill>
              </a:rPr>
              <a:t>organize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Information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Evaluation</a:t>
            </a:r>
            <a:endParaRPr lang="es-ES" b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457200" y="5373216"/>
            <a:ext cx="4258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s-ES" sz="2000" b="1" dirty="0" smtClean="0">
                <a:hlinkClick r:id="rId2"/>
              </a:rPr>
              <a:t>http://www.refworks.com/refworks</a:t>
            </a:r>
            <a:endParaRPr lang="es-ES_tradnl" sz="2000" b="1" dirty="0">
              <a:latin typeface="Verdana" pitchFamily="34" charset="0"/>
              <a:cs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9513" y="260648"/>
            <a:ext cx="6696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err="1" smtClean="0">
                <a:latin typeface="Berlin Sans FB Demi" pitchFamily="34" charset="0"/>
                <a:cs typeface="Arial" pitchFamily="34" charset="0"/>
              </a:rPr>
              <a:t>RefWorks</a:t>
            </a:r>
            <a:endParaRPr lang="es-ES" sz="3200" dirty="0">
              <a:latin typeface="Berlin Sans FB Demi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932040" y="1772816"/>
            <a:ext cx="38164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Online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payment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service</a:t>
            </a:r>
            <a:r>
              <a:rPr lang="es-ES" sz="2000" dirty="0" smtClean="0"/>
              <a:t>,         </a:t>
            </a:r>
            <a:r>
              <a:rPr lang="es-ES" sz="2000" dirty="0" err="1" smtClean="0"/>
              <a:t>taken</a:t>
            </a:r>
            <a:r>
              <a:rPr lang="es-ES" sz="2000" dirty="0" smtClean="0"/>
              <a:t> </a:t>
            </a:r>
            <a:r>
              <a:rPr lang="es-ES" sz="2000" dirty="0" err="1" smtClean="0"/>
              <a:t>out</a:t>
            </a:r>
            <a:r>
              <a:rPr lang="es-ES" sz="2000" dirty="0" smtClean="0"/>
              <a:t> </a:t>
            </a:r>
            <a:r>
              <a:rPr lang="es-ES" sz="2000" dirty="0" err="1" smtClean="0"/>
              <a:t>by</a:t>
            </a:r>
            <a:r>
              <a:rPr lang="es-ES" sz="2000" dirty="0" smtClean="0"/>
              <a:t> UCM and UPM.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Ease</a:t>
            </a:r>
            <a:r>
              <a:rPr lang="es-ES" sz="2000" dirty="0" smtClean="0"/>
              <a:t> </a:t>
            </a:r>
            <a:r>
              <a:rPr lang="es-ES" sz="2000" dirty="0" err="1" smtClean="0"/>
              <a:t>all</a:t>
            </a:r>
            <a:r>
              <a:rPr lang="es-ES" sz="2000" dirty="0" smtClean="0"/>
              <a:t> manager </a:t>
            </a:r>
            <a:r>
              <a:rPr lang="es-ES" sz="2000" dirty="0" err="1" smtClean="0"/>
              <a:t>system</a:t>
            </a:r>
            <a:r>
              <a:rPr lang="es-ES" sz="2000" dirty="0" smtClean="0"/>
              <a:t> </a:t>
            </a:r>
            <a:r>
              <a:rPr lang="es-ES" sz="2000" dirty="0" err="1" smtClean="0"/>
              <a:t>functionalities</a:t>
            </a:r>
            <a:r>
              <a:rPr lang="es-ES" sz="2000" dirty="0" smtClean="0"/>
              <a:t> </a:t>
            </a:r>
            <a:r>
              <a:rPr lang="es-ES" sz="2000" dirty="0" err="1" smtClean="0"/>
              <a:t>allowing</a:t>
            </a:r>
            <a:r>
              <a:rPr lang="es-ES" sz="2000" dirty="0" smtClean="0"/>
              <a:t> </a:t>
            </a:r>
            <a:r>
              <a:rPr lang="es-ES" sz="2000" dirty="0" err="1" smtClean="0"/>
              <a:t>remote</a:t>
            </a:r>
            <a:r>
              <a:rPr lang="es-ES" sz="2000" dirty="0" smtClean="0"/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access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without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installation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s-ES" sz="2000" dirty="0" err="1" smtClean="0"/>
              <a:t>through</a:t>
            </a:r>
            <a:r>
              <a:rPr lang="es-ES" sz="2000" dirty="0" smtClean="0"/>
              <a:t> a PIN that </a:t>
            </a:r>
            <a:r>
              <a:rPr lang="es-ES" sz="2000" dirty="0" err="1" smtClean="0"/>
              <a:t>allow</a:t>
            </a:r>
            <a:r>
              <a:rPr lang="es-ES" sz="2000" dirty="0" smtClean="0"/>
              <a:t> </a:t>
            </a:r>
            <a:r>
              <a:rPr lang="es-ES" sz="2000" dirty="0" err="1" smtClean="0"/>
              <a:t>usage</a:t>
            </a:r>
            <a:r>
              <a:rPr lang="es-ES" sz="2000" dirty="0" smtClean="0"/>
              <a:t> </a:t>
            </a:r>
            <a:r>
              <a:rPr lang="es-ES" sz="2000" dirty="0" err="1" smtClean="0"/>
              <a:t>out</a:t>
            </a:r>
            <a:r>
              <a:rPr lang="es-ES" sz="2000" dirty="0" smtClean="0"/>
              <a:t> of campus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It</a:t>
            </a:r>
            <a:r>
              <a:rPr lang="es-ES" sz="2000" dirty="0" smtClean="0"/>
              <a:t> is </a:t>
            </a:r>
            <a:r>
              <a:rPr lang="es-ES" sz="2000" dirty="0" err="1" smtClean="0"/>
              <a:t>also</a:t>
            </a:r>
            <a:r>
              <a:rPr lang="es-ES" sz="2000" dirty="0" smtClean="0"/>
              <a:t> </a:t>
            </a:r>
            <a:r>
              <a:rPr lang="es-ES" sz="2000" dirty="0" err="1" smtClean="0"/>
              <a:t>possible</a:t>
            </a:r>
            <a:r>
              <a:rPr lang="es-ES" sz="2000" dirty="0" smtClean="0"/>
              <a:t> to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import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attach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documents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, produce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bibliographies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and cites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edition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, RSS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reference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sharing</a:t>
            </a:r>
            <a:r>
              <a:rPr lang="es-ES" sz="2000" dirty="0" smtClean="0"/>
              <a:t>, etc.</a:t>
            </a:r>
            <a:endParaRPr lang="es-ES" sz="2000" dirty="0"/>
          </a:p>
        </p:txBody>
      </p:sp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436385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 rot="2445566">
            <a:off x="7359340" y="367367"/>
            <a:ext cx="17826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Reference</a:t>
            </a:r>
            <a:endParaRPr lang="es-ES" sz="3000" b="1" dirty="0" smtClean="0"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Manager</a:t>
            </a:r>
            <a:endParaRPr lang="es-ES" sz="30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6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5148064" y="1916832"/>
            <a:ext cx="3816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Online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payment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service</a:t>
            </a:r>
            <a:r>
              <a:rPr lang="es-ES" sz="2000" dirty="0" smtClean="0"/>
              <a:t>, </a:t>
            </a:r>
            <a:r>
              <a:rPr lang="es-ES" sz="2000" dirty="0" err="1" smtClean="0"/>
              <a:t>associated</a:t>
            </a:r>
            <a:r>
              <a:rPr lang="es-ES" sz="2000" dirty="0" smtClean="0"/>
              <a:t> to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Web of Science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database</a:t>
            </a:r>
            <a:endParaRPr lang="es-ES" sz="20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There</a:t>
            </a:r>
            <a:r>
              <a:rPr lang="es-ES" sz="2000" dirty="0" smtClean="0"/>
              <a:t> is </a:t>
            </a:r>
            <a:r>
              <a:rPr lang="es-ES" sz="2000" dirty="0" err="1" smtClean="0"/>
              <a:t>also</a:t>
            </a:r>
            <a:r>
              <a:rPr lang="es-ES" sz="2000" dirty="0" smtClean="0"/>
              <a:t> a free </a:t>
            </a:r>
            <a:r>
              <a:rPr lang="es-ES" sz="2000" dirty="0" err="1" smtClean="0"/>
              <a:t>version</a:t>
            </a:r>
            <a:r>
              <a:rPr lang="es-ES" sz="2000" dirty="0" smtClean="0"/>
              <a:t>, </a:t>
            </a:r>
            <a:r>
              <a:rPr lang="es-ES" sz="2000" dirty="0" err="1" smtClean="0"/>
              <a:t>but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limited</a:t>
            </a:r>
            <a:r>
              <a:rPr lang="es-ES" sz="2000" dirty="0" smtClean="0"/>
              <a:t> </a:t>
            </a:r>
            <a:r>
              <a:rPr lang="es-ES" sz="2000" dirty="0" err="1" smtClean="0"/>
              <a:t>functionalities</a:t>
            </a:r>
            <a:endParaRPr lang="es-ES" sz="20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Cloud-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based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dirty="0" err="1" smtClean="0"/>
              <a:t>content</a:t>
            </a:r>
            <a:r>
              <a:rPr lang="es-ES" sz="2000" dirty="0" smtClean="0"/>
              <a:t>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It</a:t>
            </a:r>
            <a:r>
              <a:rPr lang="es-ES" sz="2000" dirty="0" smtClean="0"/>
              <a:t> is </a:t>
            </a:r>
            <a:r>
              <a:rPr lang="es-ES" sz="2000" dirty="0" err="1" smtClean="0"/>
              <a:t>also</a:t>
            </a:r>
            <a:r>
              <a:rPr lang="es-ES" sz="2000" dirty="0" smtClean="0"/>
              <a:t> </a:t>
            </a:r>
            <a:r>
              <a:rPr lang="es-ES" sz="2000" dirty="0" err="1" smtClean="0"/>
              <a:t>possible</a:t>
            </a:r>
            <a:r>
              <a:rPr lang="es-ES" sz="2000" dirty="0" smtClean="0"/>
              <a:t> to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import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attach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documents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, produce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bibliographies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and cites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edition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, RSS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source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management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reference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sharing</a:t>
            </a:r>
            <a:r>
              <a:rPr lang="es-ES" sz="2000" dirty="0" smtClean="0"/>
              <a:t>, etc.</a:t>
            </a:r>
            <a:endParaRPr lang="es-ES" sz="2000" dirty="0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716000" cy="271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179512" y="188640"/>
            <a:ext cx="2791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err="1" smtClean="0">
                <a:latin typeface="Berlin Sans FB Demi" pitchFamily="34" charset="0"/>
                <a:cs typeface="Arial" pitchFamily="34" charset="0"/>
              </a:rPr>
              <a:t>EndNote</a:t>
            </a:r>
            <a:r>
              <a:rPr lang="es-ES" sz="3200" b="1" dirty="0" smtClean="0">
                <a:latin typeface="Berlin Sans FB Demi" pitchFamily="34" charset="0"/>
                <a:cs typeface="Arial" pitchFamily="34" charset="0"/>
              </a:rPr>
              <a:t> </a:t>
            </a:r>
            <a:r>
              <a:rPr lang="es-ES" sz="3200" b="1" dirty="0" err="1" smtClean="0">
                <a:latin typeface="Berlin Sans FB Demi" pitchFamily="34" charset="0"/>
                <a:cs typeface="Arial" pitchFamily="34" charset="0"/>
              </a:rPr>
              <a:t>basic</a:t>
            </a:r>
            <a:endParaRPr lang="es-ES" sz="3200" dirty="0">
              <a:latin typeface="Berlin Sans FB Dem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5229200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hlinkClick r:id="rId3"/>
              </a:rPr>
              <a:t>https://www.myendnoteweb.com/</a:t>
            </a:r>
            <a:endParaRPr lang="es-ES" sz="2000" b="1" dirty="0"/>
          </a:p>
        </p:txBody>
      </p:sp>
      <p:sp>
        <p:nvSpPr>
          <p:cNvPr id="8" name="7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rot="2445566">
            <a:off x="7359340" y="367367"/>
            <a:ext cx="17826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Reference</a:t>
            </a:r>
            <a:endParaRPr lang="es-ES" sz="3000" b="1" dirty="0" smtClean="0"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Manager</a:t>
            </a:r>
            <a:endParaRPr lang="es-ES" sz="30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5148064" y="2178437"/>
            <a:ext cx="3816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 Free software </a:t>
            </a:r>
            <a:r>
              <a:rPr lang="es-ES" sz="2000" dirty="0" err="1" smtClean="0"/>
              <a:t>client</a:t>
            </a:r>
            <a:r>
              <a:rPr lang="es-ES" sz="2000" dirty="0" smtClean="0"/>
              <a:t> </a:t>
            </a:r>
            <a:r>
              <a:rPr lang="es-ES" sz="2000" dirty="0" err="1" smtClean="0"/>
              <a:t>installation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dirty="0" smtClean="0"/>
              <a:t>as </a:t>
            </a:r>
            <a:r>
              <a:rPr lang="es-ES" sz="2000" dirty="0" err="1" smtClean="0"/>
              <a:t>Firefox</a:t>
            </a:r>
            <a:r>
              <a:rPr lang="es-ES" sz="2000" dirty="0" smtClean="0"/>
              <a:t> and </a:t>
            </a:r>
            <a:r>
              <a:rPr lang="es-ES" sz="2000" dirty="0" err="1" smtClean="0"/>
              <a:t>Chrome</a:t>
            </a:r>
            <a:r>
              <a:rPr lang="es-ES" sz="2000" dirty="0" smtClean="0"/>
              <a:t> </a:t>
            </a:r>
            <a:r>
              <a:rPr lang="es-ES" sz="2000" dirty="0" err="1" smtClean="0"/>
              <a:t>add-on</a:t>
            </a:r>
            <a:r>
              <a:rPr lang="es-ES" sz="2000" dirty="0" smtClean="0"/>
              <a:t> </a:t>
            </a:r>
            <a:r>
              <a:rPr lang="es-ES" sz="2000" dirty="0" err="1" smtClean="0"/>
              <a:t>or</a:t>
            </a:r>
            <a:r>
              <a:rPr lang="es-ES" sz="2000" dirty="0" smtClean="0"/>
              <a:t> single software </a:t>
            </a:r>
            <a:r>
              <a:rPr lang="es-ES" sz="2000" dirty="0" err="1" smtClean="0"/>
              <a:t>entity</a:t>
            </a:r>
            <a:r>
              <a:rPr lang="es-ES" sz="2000" dirty="0" smtClean="0"/>
              <a:t>. </a:t>
            </a:r>
            <a:r>
              <a:rPr lang="es-ES" sz="2000" dirty="0" err="1" smtClean="0"/>
              <a:t>It</a:t>
            </a:r>
            <a:r>
              <a:rPr lang="es-ES" sz="2000" dirty="0" smtClean="0"/>
              <a:t> is </a:t>
            </a:r>
            <a:r>
              <a:rPr lang="es-ES" sz="2000" dirty="0" err="1" smtClean="0"/>
              <a:t>able</a:t>
            </a:r>
            <a:r>
              <a:rPr lang="es-ES" sz="2000" dirty="0" smtClean="0"/>
              <a:t> to </a:t>
            </a:r>
            <a:r>
              <a:rPr lang="es-ES" sz="2000" dirty="0" err="1" smtClean="0"/>
              <a:t>syncronize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online </a:t>
            </a:r>
            <a:r>
              <a:rPr lang="es-ES" sz="2000" dirty="0" err="1" smtClean="0"/>
              <a:t>service</a:t>
            </a:r>
            <a:endParaRPr lang="es-ES" sz="20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 We can </a:t>
            </a:r>
            <a:r>
              <a:rPr lang="es-ES" sz="2000" dirty="0" err="1" smtClean="0"/>
              <a:t>easily</a:t>
            </a:r>
            <a:r>
              <a:rPr lang="es-ES" sz="2000" dirty="0" smtClean="0"/>
              <a:t> capture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documents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directly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from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website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, produce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bibliography,cites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reference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insertion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on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text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document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it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also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has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document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sharing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collaboration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functionalities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66530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Rectángulo"/>
          <p:cNvSpPr/>
          <p:nvPr/>
        </p:nvSpPr>
        <p:spPr>
          <a:xfrm>
            <a:off x="179512" y="260648"/>
            <a:ext cx="1356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err="1" smtClean="0">
                <a:latin typeface="Berlin Sans FB Demi" pitchFamily="34" charset="0"/>
                <a:cs typeface="Arial" pitchFamily="34" charset="0"/>
              </a:rPr>
              <a:t>Zotero</a:t>
            </a:r>
            <a:endParaRPr lang="es-ES" sz="3200" dirty="0">
              <a:latin typeface="Berlin Sans FB Demi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43608" y="5445224"/>
            <a:ext cx="27657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hlinkClick r:id="rId4"/>
              </a:rPr>
              <a:t>http://www.zotero.org/</a:t>
            </a:r>
            <a:endParaRPr lang="es-ES" sz="2000" b="1" dirty="0"/>
          </a:p>
        </p:txBody>
      </p:sp>
      <p:sp>
        <p:nvSpPr>
          <p:cNvPr id="11" name="10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 rot="2445566">
            <a:off x="7359338" y="367367"/>
            <a:ext cx="17826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Reference</a:t>
            </a:r>
            <a:endParaRPr lang="es-ES" sz="3000" b="1" dirty="0" smtClean="0"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Manager</a:t>
            </a:r>
          </a:p>
        </p:txBody>
      </p:sp>
    </p:spTree>
    <p:extLst>
      <p:ext uri="{BB962C8B-B14F-4D97-AF65-F5344CB8AC3E}">
        <p14:creationId xmlns="" xmlns:p14="http://schemas.microsoft.com/office/powerpoint/2010/main" val="1922160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5148064" y="1268760"/>
            <a:ext cx="399593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Reference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manager and  </a:t>
            </a:r>
            <a:b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academic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social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network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     software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client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available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dirty="0" smtClean="0"/>
              <a:t>for PC </a:t>
            </a:r>
            <a:r>
              <a:rPr lang="es-ES" sz="2000" dirty="0" err="1" smtClean="0"/>
              <a:t>or</a:t>
            </a:r>
            <a:r>
              <a:rPr lang="es-ES" sz="2000" dirty="0" smtClean="0"/>
              <a:t> mobile devices that </a:t>
            </a:r>
            <a:r>
              <a:rPr lang="es-ES" sz="2000" dirty="0" err="1" smtClean="0"/>
              <a:t>syncronizes</a:t>
            </a:r>
            <a:r>
              <a:rPr lang="es-ES" sz="2000" dirty="0" smtClean="0"/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a online </a:t>
            </a:r>
            <a:r>
              <a:rPr lang="es-ES" sz="2000" dirty="0" err="1" smtClean="0"/>
              <a:t>service</a:t>
            </a:r>
            <a:r>
              <a:rPr lang="es-ES" sz="2000" dirty="0" smtClean="0"/>
              <a:t>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 Software is free, </a:t>
            </a:r>
            <a:r>
              <a:rPr lang="es-ES" sz="2000" dirty="0" err="1" smtClean="0"/>
              <a:t>but</a:t>
            </a:r>
            <a:r>
              <a:rPr lang="es-ES" sz="2000" dirty="0" smtClean="0"/>
              <a:t> for </a:t>
            </a:r>
            <a:r>
              <a:rPr lang="es-ES" sz="2000" dirty="0" err="1" smtClean="0"/>
              <a:t>advanced</a:t>
            </a:r>
            <a:r>
              <a:rPr lang="es-ES" sz="2000" dirty="0" smtClean="0"/>
              <a:t> </a:t>
            </a:r>
            <a:r>
              <a:rPr lang="es-ES" sz="2000" dirty="0" err="1" smtClean="0"/>
              <a:t>functionalities</a:t>
            </a:r>
            <a:r>
              <a:rPr lang="es-ES" sz="2000" dirty="0" smtClean="0"/>
              <a:t> </a:t>
            </a:r>
            <a:r>
              <a:rPr lang="es-ES" sz="2000" dirty="0" err="1" smtClean="0"/>
              <a:t>premium</a:t>
            </a:r>
            <a:r>
              <a:rPr lang="es-ES" sz="2000" dirty="0" smtClean="0"/>
              <a:t> and </a:t>
            </a:r>
            <a:r>
              <a:rPr lang="es-ES" sz="2000" dirty="0" err="1" smtClean="0"/>
              <a:t>institutional</a:t>
            </a:r>
            <a:r>
              <a:rPr lang="es-ES" sz="2000" dirty="0" smtClean="0"/>
              <a:t> </a:t>
            </a:r>
            <a:r>
              <a:rPr lang="es-ES" sz="2000" dirty="0" err="1" smtClean="0"/>
              <a:t>versions</a:t>
            </a:r>
            <a:r>
              <a:rPr lang="es-ES" sz="2000" dirty="0" smtClean="0"/>
              <a:t> have </a:t>
            </a:r>
            <a:r>
              <a:rPr lang="es-ES" sz="2000" dirty="0" err="1" smtClean="0"/>
              <a:t>additional</a:t>
            </a:r>
            <a:r>
              <a:rPr lang="es-ES" sz="2000" dirty="0" smtClean="0"/>
              <a:t> </a:t>
            </a:r>
            <a:r>
              <a:rPr lang="es-ES" sz="2000" dirty="0" err="1" smtClean="0"/>
              <a:t>cost</a:t>
            </a:r>
            <a:endParaRPr lang="es-ES" sz="20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It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allows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import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documents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, produce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bibliography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, cites and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reference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edition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and information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sharing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colleagues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groups</a:t>
            </a:r>
            <a:endParaRPr lang="es-ES" sz="20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s-ES" sz="2000" dirty="0" err="1" smtClean="0"/>
              <a:t>Specially</a:t>
            </a:r>
            <a:r>
              <a:rPr lang="es-ES" sz="2000" dirty="0" smtClean="0"/>
              <a:t> </a:t>
            </a:r>
            <a:r>
              <a:rPr lang="es-ES" sz="2000" dirty="0" err="1" smtClean="0"/>
              <a:t>useful</a:t>
            </a:r>
            <a:r>
              <a:rPr lang="es-ES" sz="2000" dirty="0" smtClean="0"/>
              <a:t> for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PDF </a:t>
            </a:r>
            <a:r>
              <a:rPr lang="es-ES" sz="2000" dirty="0" err="1" smtClean="0"/>
              <a:t>document</a:t>
            </a:r>
            <a:r>
              <a:rPr lang="es-ES" sz="2000" dirty="0" smtClean="0"/>
              <a:t> </a:t>
            </a:r>
            <a:r>
              <a:rPr lang="es-ES" sz="2000" dirty="0" err="1" smtClean="0"/>
              <a:t>management</a:t>
            </a:r>
            <a:r>
              <a:rPr lang="es-ES" sz="2000" dirty="0" smtClean="0"/>
              <a:t>.</a:t>
            </a:r>
            <a:endParaRPr lang="es-ES" sz="2000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94772"/>
            <a:ext cx="462775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323528" y="260648"/>
            <a:ext cx="1941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 err="1" smtClean="0">
                <a:latin typeface="Berlin Sans FB Demi" pitchFamily="34" charset="0"/>
                <a:cs typeface="Arial" pitchFamily="34" charset="0"/>
              </a:rPr>
              <a:t>Mendeley</a:t>
            </a:r>
            <a:endParaRPr lang="es-ES" sz="3200" dirty="0">
              <a:latin typeface="Berlin Sans FB Dem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914673" y="4941168"/>
            <a:ext cx="32242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 smtClean="0">
                <a:hlinkClick r:id="rId4"/>
              </a:rPr>
              <a:t>http://www.mendeley.com/</a:t>
            </a:r>
            <a:endParaRPr lang="es-ES" sz="2000" b="1" dirty="0"/>
          </a:p>
        </p:txBody>
      </p:sp>
      <p:sp>
        <p:nvSpPr>
          <p:cNvPr id="8" name="7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rot="2445566">
            <a:off x="7359341" y="367367"/>
            <a:ext cx="17826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err="1" smtClean="0">
                <a:cs typeface="Calibri" pitchFamily="34" charset="0"/>
              </a:rPr>
              <a:t>Reference</a:t>
            </a:r>
            <a:endParaRPr lang="es-ES" sz="3000" b="1" dirty="0" smtClean="0"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Manager</a:t>
            </a:r>
            <a:endParaRPr lang="es-ES" sz="3000" b="1" dirty="0">
              <a:cs typeface="Calibri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0" y="5480426"/>
            <a:ext cx="50535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dirty="0" err="1" smtClean="0"/>
              <a:t>Mendeley</a:t>
            </a:r>
            <a:r>
              <a:rPr lang="es-ES" sz="2000" dirty="0" smtClean="0"/>
              <a:t> Premium (UAB)</a:t>
            </a:r>
          </a:p>
          <a:p>
            <a:pPr algn="ctr"/>
            <a:r>
              <a:rPr lang="es-ES" sz="2000" b="1" dirty="0" smtClean="0">
                <a:hlinkClick r:id="rId5"/>
              </a:rPr>
              <a:t>http</a:t>
            </a:r>
            <a:r>
              <a:rPr lang="es-ES" sz="2000" b="1" dirty="0">
                <a:hlinkClick r:id="rId5"/>
              </a:rPr>
              <a:t>://www.uab.cat/biblioteques/mendeley/</a:t>
            </a:r>
            <a:endParaRPr lang="es-ES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36799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491880" y="0"/>
            <a:ext cx="5652120" cy="6858000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4 Imagen" descr="J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3788" y="1844824"/>
            <a:ext cx="2304256" cy="160295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443736" cy="6480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386" name="Picture 2" descr="http://asia.elsevier.com/asiamailings/Scopus%20Word%20highresLogo%20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551" y="3933056"/>
            <a:ext cx="2234730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4779" y="5229200"/>
            <a:ext cx="2962275" cy="7715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11 Rectángulo"/>
          <p:cNvSpPr/>
          <p:nvPr/>
        </p:nvSpPr>
        <p:spPr>
          <a:xfrm rot="16200000">
            <a:off x="1828294" y="2992109"/>
            <a:ext cx="4657622" cy="812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" sz="3600" b="1" dirty="0" err="1" smtClean="0">
                <a:latin typeface="Calibri" pitchFamily="34" charset="0"/>
                <a:cs typeface="Arial" charset="0"/>
              </a:rPr>
              <a:t>Bibliometric</a:t>
            </a:r>
            <a:r>
              <a:rPr lang="es-ES" sz="3600" b="1" dirty="0" smtClean="0">
                <a:latin typeface="Calibri" pitchFamily="34" charset="0"/>
                <a:cs typeface="Arial" charset="0"/>
              </a:rPr>
              <a:t> </a:t>
            </a:r>
            <a:r>
              <a:rPr lang="es-ES" sz="3600" b="1" dirty="0" err="1" smtClean="0">
                <a:latin typeface="Calibri" pitchFamily="34" charset="0"/>
                <a:cs typeface="Arial" charset="0"/>
              </a:rPr>
              <a:t>Indicators</a:t>
            </a:r>
            <a:endParaRPr lang="es-ES" sz="3600" b="1" dirty="0">
              <a:latin typeface="Calibri" pitchFamily="34" charset="0"/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260648"/>
            <a:ext cx="334786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Sources</a:t>
            </a:r>
            <a:r>
              <a:rPr lang="es-ES" sz="4000" b="1" dirty="0" smtClean="0"/>
              <a:t> of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baseline="0" dirty="0" err="1" smtClean="0"/>
              <a:t>Searching</a:t>
            </a:r>
            <a:r>
              <a:rPr lang="es-ES" sz="4000" b="1" baseline="0" dirty="0" smtClean="0"/>
              <a:t> </a:t>
            </a:r>
            <a:r>
              <a:rPr lang="es-ES" sz="4000" b="1" baseline="0" dirty="0" err="1" smtClean="0"/>
              <a:t>Strategies</a:t>
            </a:r>
            <a:endParaRPr lang="es-ES" sz="4000" b="1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How</a:t>
            </a:r>
            <a:r>
              <a:rPr lang="es-ES" sz="4000" b="1" dirty="0" smtClean="0"/>
              <a:t> to </a:t>
            </a:r>
            <a:r>
              <a:rPr lang="es-ES" sz="4000" b="1" dirty="0" err="1" smtClean="0"/>
              <a:t>organize</a:t>
            </a:r>
            <a:r>
              <a:rPr lang="es-ES" sz="4000" b="1" dirty="0" smtClean="0"/>
              <a:t>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>
                <a:solidFill>
                  <a:schemeClr val="accent6">
                    <a:lumMod val="75000"/>
                  </a:schemeClr>
                </a:solidFill>
              </a:rPr>
              <a:t>Information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000" b="1" dirty="0" err="1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es-E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454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229600" cy="576263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200" dirty="0" err="1" smtClean="0">
                <a:latin typeface="Berlin Sans FB Demi" pitchFamily="34" charset="0"/>
              </a:rPr>
              <a:t>Bibliometric</a:t>
            </a:r>
            <a:r>
              <a:rPr lang="es-ES" sz="3200" dirty="0" smtClean="0">
                <a:latin typeface="Berlin Sans FB Demi" pitchFamily="34" charset="0"/>
              </a:rPr>
              <a:t> </a:t>
            </a:r>
            <a:r>
              <a:rPr lang="es-ES" sz="3200" dirty="0" err="1" smtClean="0">
                <a:latin typeface="Berlin Sans FB Demi" pitchFamily="34" charset="0"/>
              </a:rPr>
              <a:t>Indicators</a:t>
            </a:r>
            <a:endParaRPr lang="es-ES" sz="3200" dirty="0" smtClean="0">
              <a:latin typeface="Berlin Sans FB Demi" pitchFamily="34" charset="0"/>
            </a:endParaRPr>
          </a:p>
        </p:txBody>
      </p:sp>
      <p:sp>
        <p:nvSpPr>
          <p:cNvPr id="107522" name="Rectangle 3"/>
          <p:cNvSpPr>
            <a:spLocks noChangeArrowheads="1"/>
          </p:cNvSpPr>
          <p:nvPr/>
        </p:nvSpPr>
        <p:spPr bwMode="auto">
          <a:xfrm>
            <a:off x="468313" y="1484313"/>
            <a:ext cx="83502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s-ES" sz="2400" dirty="0" smtClean="0">
                <a:latin typeface="Calibri" pitchFamily="34" charset="0"/>
              </a:rPr>
              <a:t>Cites </a:t>
            </a:r>
            <a:r>
              <a:rPr lang="es-ES" sz="2400" dirty="0" err="1" smtClean="0">
                <a:latin typeface="Calibri" pitchFamily="34" charset="0"/>
              </a:rPr>
              <a:t>indicators</a:t>
            </a:r>
            <a:r>
              <a:rPr lang="es-ES" sz="2400" dirty="0" smtClean="0">
                <a:latin typeface="Calibri" pitchFamily="34" charset="0"/>
              </a:rPr>
              <a:t>:</a:t>
            </a:r>
            <a:endParaRPr lang="es-ES" sz="2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P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Web of </a:t>
            </a:r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Science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(</a:t>
            </a:r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Science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Citation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Index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P"/>
            </a:pPr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Scopus</a:t>
            </a:r>
            <a:endParaRPr lang="es-ES" sz="2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P"/>
            </a:pP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Google </a:t>
            </a:r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Scholar</a:t>
            </a:r>
            <a:endParaRPr lang="es-ES" sz="2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s-ES" sz="2400" dirty="0" smtClean="0">
                <a:latin typeface="Calibri" pitchFamily="34" charset="0"/>
              </a:rPr>
              <a:t>JCR </a:t>
            </a:r>
            <a:r>
              <a:rPr lang="es-ES" sz="2400" dirty="0" err="1" smtClean="0">
                <a:latin typeface="Calibri" pitchFamily="34" charset="0"/>
              </a:rPr>
              <a:t>impact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indicators</a:t>
            </a:r>
            <a:r>
              <a:rPr lang="es-ES" sz="2400" dirty="0" smtClean="0">
                <a:latin typeface="Calibri" pitchFamily="34" charset="0"/>
              </a:rPr>
              <a:t>:</a:t>
            </a:r>
            <a:endParaRPr lang="es-ES" sz="2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P"/>
            </a:pPr>
            <a:r>
              <a:rPr lang="es-ES" sz="22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Impact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Factor</a:t>
            </a:r>
            <a:endParaRPr lang="es-ES" sz="2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P"/>
            </a:pPr>
            <a:r>
              <a:rPr lang="es-ES" sz="2200" dirty="0" err="1" smtClean="0">
                <a:latin typeface="Calibri" pitchFamily="34" charset="0"/>
              </a:rPr>
              <a:t>Complementary</a:t>
            </a:r>
            <a:r>
              <a:rPr lang="es-ES" sz="2200" dirty="0" smtClean="0">
                <a:latin typeface="Calibri" pitchFamily="34" charset="0"/>
              </a:rPr>
              <a:t> </a:t>
            </a:r>
            <a:r>
              <a:rPr lang="es-ES" sz="2200" dirty="0" err="1" smtClean="0">
                <a:latin typeface="Calibri" pitchFamily="34" charset="0"/>
              </a:rPr>
              <a:t>indicators</a:t>
            </a:r>
            <a:r>
              <a:rPr lang="es-ES" sz="2200" dirty="0" smtClean="0">
                <a:latin typeface="Calibri" pitchFamily="34" charset="0"/>
              </a:rPr>
              <a:t> to </a:t>
            </a:r>
            <a:r>
              <a:rPr lang="es-ES" sz="2200" dirty="0" err="1" smtClean="0">
                <a:latin typeface="Calibri" pitchFamily="34" charset="0"/>
              </a:rPr>
              <a:t>impact</a:t>
            </a:r>
            <a:r>
              <a:rPr lang="es-ES" sz="2200" dirty="0" smtClean="0">
                <a:latin typeface="Calibri" pitchFamily="34" charset="0"/>
              </a:rPr>
              <a:t> factor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: </a:t>
            </a:r>
            <a:r>
              <a:rPr lang="es-ES" sz="22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immediacy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2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index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s-ES" sz="22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expectance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s-ES" sz="22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quartile</a:t>
            </a:r>
            <a:r>
              <a:rPr lang="es-ES" sz="22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Eigenfactor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Article</a:t>
            </a:r>
            <a:r>
              <a:rPr lang="es-ES" sz="22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2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influence</a:t>
            </a:r>
            <a:endParaRPr lang="es-ES" sz="22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s-ES" sz="2400" dirty="0" smtClean="0">
                <a:latin typeface="Calibri" pitchFamily="34" charset="0"/>
              </a:rPr>
              <a:t>Other: 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 </a:t>
            </a:r>
            <a:r>
              <a:rPr lang="es-ES" sz="24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index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SJR, </a:t>
            </a: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SNIP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es-ES" sz="2400" dirty="0" smtClean="0">
                <a:latin typeface="Calibri" pitchFamily="34" charset="0"/>
              </a:rPr>
              <a:t>Other </a:t>
            </a:r>
            <a:r>
              <a:rPr lang="es-ES" sz="2400" dirty="0" err="1" smtClean="0">
                <a:latin typeface="Calibri" pitchFamily="34" charset="0"/>
              </a:rPr>
              <a:t>Spanish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index</a:t>
            </a:r>
            <a:r>
              <a:rPr lang="es-ES" sz="2400" dirty="0" smtClean="0">
                <a:latin typeface="Calibri" pitchFamily="34" charset="0"/>
              </a:rPr>
              <a:t>:</a:t>
            </a:r>
            <a:r>
              <a:rPr lang="es-ES" sz="2400" dirty="0" smtClean="0">
                <a:solidFill>
                  <a:srgbClr val="CC0000"/>
                </a:solidFill>
                <a:latin typeface="Calibri" pitchFamily="34" charset="0"/>
              </a:rPr>
              <a:t>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In-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Recs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In-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Recj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s-ES" sz="2400" b="1" dirty="0" err="1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Resh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Potential Impact Factor of Spanish Medical Journal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3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 rot="2445566">
            <a:off x="7555289" y="598199"/>
            <a:ext cx="13907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Metrics</a:t>
            </a:r>
            <a:endParaRPr lang="es-ES" sz="30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88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6"/>
          <p:cNvSpPr txBox="1">
            <a:spLocks noChangeArrowheads="1"/>
          </p:cNvSpPr>
          <p:nvPr/>
        </p:nvSpPr>
        <p:spPr bwMode="auto">
          <a:xfrm>
            <a:off x="0" y="384179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dirty="0" smtClean="0"/>
              <a:t>Reference </a:t>
            </a:r>
            <a:r>
              <a:rPr lang="es-ES" sz="2000" dirty="0" err="1" smtClean="0"/>
              <a:t>database</a:t>
            </a:r>
            <a:r>
              <a:rPr lang="es-ES" sz="2000" dirty="0" smtClean="0"/>
              <a:t> </a:t>
            </a:r>
            <a:r>
              <a:rPr lang="es-ES" sz="2000" dirty="0" err="1" smtClean="0"/>
              <a:t>for</a:t>
            </a:r>
            <a:r>
              <a:rPr lang="es-ES" sz="2000" dirty="0" smtClean="0"/>
              <a:t> </a:t>
            </a:r>
            <a:r>
              <a:rPr lang="es-ES" sz="2000" dirty="0" err="1" smtClean="0"/>
              <a:t>biomedical</a:t>
            </a:r>
            <a:r>
              <a:rPr lang="es-ES" sz="2000" dirty="0" smtClean="0"/>
              <a:t> </a:t>
            </a:r>
            <a:r>
              <a:rPr lang="es-ES" sz="2000" dirty="0" err="1" smtClean="0"/>
              <a:t>bibliometric</a:t>
            </a:r>
            <a:r>
              <a:rPr lang="es-ES" sz="2000" dirty="0" smtClean="0"/>
              <a:t> </a:t>
            </a:r>
            <a:r>
              <a:rPr lang="es-ES" sz="2000" dirty="0" err="1" smtClean="0"/>
              <a:t>indicators</a:t>
            </a:r>
            <a:r>
              <a:rPr lang="es-ES" sz="2000" dirty="0"/>
              <a:t/>
            </a:r>
            <a:br>
              <a:rPr lang="es-ES" sz="2000" dirty="0"/>
            </a:br>
            <a:endParaRPr lang="es-ES" sz="2000" dirty="0"/>
          </a:p>
          <a:p>
            <a:pPr>
              <a:spcBef>
                <a:spcPct val="50000"/>
              </a:spcBef>
            </a:pPr>
            <a:r>
              <a:rPr lang="es-ES" sz="2000" dirty="0"/>
              <a:t>			</a:t>
            </a:r>
            <a:r>
              <a:rPr lang="es-ES" sz="2000" dirty="0" err="1" smtClean="0"/>
              <a:t>Produced</a:t>
            </a:r>
            <a:r>
              <a:rPr lang="es-ES" sz="2000" dirty="0" smtClean="0"/>
              <a:t> </a:t>
            </a:r>
            <a:r>
              <a:rPr lang="es-ES" sz="2000" dirty="0" err="1" smtClean="0"/>
              <a:t>by</a:t>
            </a:r>
            <a:endParaRPr lang="es-ES" sz="2000" dirty="0"/>
          </a:p>
          <a:p>
            <a:pPr algn="ctr">
              <a:spcBef>
                <a:spcPct val="50000"/>
              </a:spcBef>
            </a:pPr>
            <a:r>
              <a:rPr lang="es-ES" sz="2000" dirty="0" err="1" smtClean="0"/>
              <a:t>Coverage</a:t>
            </a:r>
            <a:r>
              <a:rPr lang="es-ES" sz="2000" dirty="0" smtClean="0"/>
              <a:t> </a:t>
            </a:r>
            <a:r>
              <a:rPr lang="es-ES" sz="2000" i="1" dirty="0"/>
              <a:t>Science </a:t>
            </a:r>
            <a:r>
              <a:rPr lang="es-ES" sz="2000" i="1" dirty="0" err="1"/>
              <a:t>Citation</a:t>
            </a:r>
            <a:r>
              <a:rPr lang="es-ES" sz="2000" i="1" dirty="0"/>
              <a:t> </a:t>
            </a:r>
            <a:r>
              <a:rPr lang="es-ES" sz="2000" i="1" dirty="0" err="1"/>
              <a:t>Index</a:t>
            </a:r>
            <a:r>
              <a:rPr lang="es-ES" sz="2000" dirty="0"/>
              <a:t>: </a:t>
            </a:r>
            <a:r>
              <a:rPr lang="es-ES_tradnl" sz="2000" dirty="0" smtClean="0"/>
              <a:t>1900 up to date</a:t>
            </a:r>
            <a:r>
              <a:rPr lang="es-ES" sz="2000" dirty="0" smtClean="0"/>
              <a:t>, 8658 </a:t>
            </a:r>
            <a:r>
              <a:rPr lang="es-ES" sz="2000" dirty="0" err="1" smtClean="0"/>
              <a:t>journals</a:t>
            </a:r>
            <a:endParaRPr lang="es-ES" sz="2000" dirty="0"/>
          </a:p>
          <a:p>
            <a:pPr algn="ctr">
              <a:spcBef>
                <a:spcPct val="50000"/>
              </a:spcBef>
            </a:pPr>
            <a:r>
              <a:rPr lang="es-ES" sz="2000" dirty="0" err="1" smtClean="0"/>
              <a:t>Insititutional</a:t>
            </a:r>
            <a:r>
              <a:rPr lang="es-ES" sz="2000" dirty="0" smtClean="0"/>
              <a:t> </a:t>
            </a:r>
            <a:r>
              <a:rPr lang="es-ES" sz="2000" dirty="0" err="1" smtClean="0"/>
              <a:t>subscription</a:t>
            </a:r>
            <a:r>
              <a:rPr lang="es-ES" sz="2000" dirty="0" smtClean="0"/>
              <a:t> </a:t>
            </a:r>
            <a:r>
              <a:rPr lang="es-ES" sz="2000" dirty="0" err="1" smtClean="0"/>
              <a:t>access</a:t>
            </a:r>
            <a:r>
              <a:rPr lang="es-ES" sz="2000" dirty="0" smtClean="0"/>
              <a:t> </a:t>
            </a:r>
            <a:r>
              <a:rPr lang="es-ES" sz="2000" dirty="0" err="1" smtClean="0"/>
              <a:t>granted</a:t>
            </a:r>
            <a:r>
              <a:rPr lang="es-ES" sz="2000" dirty="0" smtClean="0"/>
              <a:t> </a:t>
            </a:r>
            <a:br>
              <a:rPr lang="es-ES" sz="2000" dirty="0" smtClean="0"/>
            </a:br>
            <a:r>
              <a:rPr lang="es-ES" sz="2000" dirty="0" err="1" smtClean="0"/>
              <a:t>by</a:t>
            </a:r>
            <a:r>
              <a:rPr lang="es-ES" sz="2000" dirty="0" smtClean="0"/>
              <a:t>               and                   </a:t>
            </a:r>
            <a:endParaRPr lang="es-ES" sz="2000" dirty="0"/>
          </a:p>
          <a:p>
            <a:pPr algn="ctr">
              <a:spcBef>
                <a:spcPct val="50000"/>
              </a:spcBef>
            </a:pPr>
            <a:r>
              <a:rPr lang="es-ES" sz="2000" dirty="0" smtClean="0"/>
              <a:t>      </a:t>
            </a:r>
            <a:r>
              <a:rPr lang="es-ES" sz="2000" dirty="0" smtClean="0">
                <a:hlinkClick r:id="rId3"/>
              </a:rPr>
              <a:t>http</a:t>
            </a:r>
            <a:r>
              <a:rPr lang="es-ES" sz="2000" dirty="0">
                <a:hlinkClick r:id="rId3"/>
              </a:rPr>
              <a:t>://www.accesowok.fecyt.es/</a:t>
            </a:r>
            <a:endParaRPr lang="es-ES" sz="2000" dirty="0"/>
          </a:p>
          <a:p>
            <a:pPr algn="ctr">
              <a:spcBef>
                <a:spcPct val="50000"/>
              </a:spcBef>
            </a:pPr>
            <a:endParaRPr lang="es-ES" sz="2000" dirty="0">
              <a:latin typeface="Calibri" pitchFamily="34" charset="0"/>
            </a:endParaRPr>
          </a:p>
        </p:txBody>
      </p:sp>
      <p:pic>
        <p:nvPicPr>
          <p:cNvPr id="110595" name="Picture 7" descr="fecy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5877272"/>
            <a:ext cx="6477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0596" name="Picture 8" descr="minister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5949280"/>
            <a:ext cx="864096" cy="22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0597" name="Picture 5" descr="tr_hrz_rgb_pos"/>
          <p:cNvPicPr>
            <a:picLocks noChangeAspect="1" noChangeArrowheads="1"/>
          </p:cNvPicPr>
          <p:nvPr/>
        </p:nvPicPr>
        <p:blipFill>
          <a:blip r:embed="rId6" cstate="print"/>
          <a:srcRect b="20689"/>
          <a:stretch>
            <a:fillRect/>
          </a:stretch>
        </p:blipFill>
        <p:spPr bwMode="auto">
          <a:xfrm>
            <a:off x="4427984" y="4581128"/>
            <a:ext cx="15843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1268760"/>
            <a:ext cx="4176464" cy="227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 rot="2445566">
            <a:off x="7555289" y="598199"/>
            <a:ext cx="13907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Metrics</a:t>
            </a:r>
            <a:endParaRPr lang="es-ES" sz="3000" b="1" dirty="0">
              <a:cs typeface="Calibri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79512" y="332457"/>
            <a:ext cx="532859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Cite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Indicators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: </a:t>
            </a:r>
            <a:b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</a:b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Web of Science</a:t>
            </a:r>
          </a:p>
        </p:txBody>
      </p:sp>
    </p:spTree>
    <p:extLst>
      <p:ext uri="{BB962C8B-B14F-4D97-AF65-F5344CB8AC3E}">
        <p14:creationId xmlns="" xmlns:p14="http://schemas.microsoft.com/office/powerpoint/2010/main" val="6092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3"/>
          <p:cNvSpPr>
            <a:spLocks noChangeArrowheads="1"/>
          </p:cNvSpPr>
          <p:nvPr/>
        </p:nvSpPr>
        <p:spPr bwMode="auto">
          <a:xfrm>
            <a:off x="228600" y="1600200"/>
            <a:ext cx="8350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s-ES" sz="2400">
                <a:latin typeface="Calibri" pitchFamily="34" charset="0"/>
              </a:rPr>
              <a:t>	</a:t>
            </a:r>
          </a:p>
        </p:txBody>
      </p:sp>
      <p:sp>
        <p:nvSpPr>
          <p:cNvPr id="146437" name="Text Box 6"/>
          <p:cNvSpPr txBox="1">
            <a:spLocks noChangeArrowheads="1"/>
          </p:cNvSpPr>
          <p:nvPr/>
        </p:nvSpPr>
        <p:spPr bwMode="auto">
          <a:xfrm>
            <a:off x="5327650" y="908720"/>
            <a:ext cx="381635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</a:pP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Advantages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s-ES" sz="2000" dirty="0">
                <a:solidFill>
                  <a:srgbClr val="CC0000"/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Multidisciplinary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s-ES" sz="2000" dirty="0"/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Scientific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quality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journal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criteria</a:t>
            </a:r>
            <a:r>
              <a:rPr lang="es-ES" sz="2000" dirty="0" smtClean="0"/>
              <a:t>.</a:t>
            </a:r>
            <a:endParaRPr lang="es-ES" sz="2000" dirty="0"/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Total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articles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download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of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selected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journals</a:t>
            </a: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s-ES" sz="2000" dirty="0"/>
              <a:t> </a:t>
            </a:r>
            <a:r>
              <a:rPr lang="es-ES" sz="2000" dirty="0" err="1" smtClean="0"/>
              <a:t>Always</a:t>
            </a:r>
            <a:r>
              <a:rPr lang="es-ES" sz="2000" dirty="0" smtClean="0"/>
              <a:t> </a:t>
            </a:r>
            <a:r>
              <a:rPr lang="es-ES" sz="2000" dirty="0" err="1" smtClean="0"/>
              <a:t>include</a:t>
            </a:r>
            <a:r>
              <a:rPr lang="es-ES" sz="2000" dirty="0" smtClean="0"/>
              <a:t> </a:t>
            </a:r>
            <a:r>
              <a:rPr lang="es-ES" sz="2000" dirty="0" err="1" smtClean="0"/>
              <a:t>documents</a:t>
            </a:r>
            <a:r>
              <a:rPr lang="es-ES" sz="2000" dirty="0" smtClean="0"/>
              <a:t> </a:t>
            </a:r>
            <a:r>
              <a:rPr lang="es-ES" sz="2000" dirty="0" err="1" smtClean="0"/>
              <a:t>authors</a:t>
            </a:r>
            <a:endParaRPr lang="es-ES" sz="2000" dirty="0"/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s-ES" sz="2000" dirty="0"/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Author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information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included</a:t>
            </a:r>
            <a:r>
              <a:rPr lang="es-ES" sz="2000" dirty="0" smtClean="0"/>
              <a:t>: </a:t>
            </a:r>
            <a:r>
              <a:rPr lang="es-ES" sz="2000" dirty="0" err="1" smtClean="0"/>
              <a:t>working</a:t>
            </a:r>
            <a:r>
              <a:rPr lang="es-ES" sz="2000" dirty="0" smtClean="0"/>
              <a:t> </a:t>
            </a:r>
            <a:r>
              <a:rPr lang="es-ES" sz="2000" dirty="0" err="1" smtClean="0"/>
              <a:t>institution</a:t>
            </a:r>
            <a:r>
              <a:rPr lang="es-ES" sz="2000" dirty="0" smtClean="0"/>
              <a:t>, </a:t>
            </a:r>
            <a:r>
              <a:rPr lang="es-ES" sz="2000" dirty="0" err="1" smtClean="0"/>
              <a:t>city</a:t>
            </a:r>
            <a:r>
              <a:rPr lang="es-ES" sz="2000" dirty="0" smtClean="0"/>
              <a:t> and country.</a:t>
            </a:r>
            <a:endParaRPr lang="es-ES" sz="2000" dirty="0"/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s-ES" sz="2000" dirty="0"/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Contains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document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bibliographic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6438" name="Text Box 7"/>
          <p:cNvSpPr txBox="1">
            <a:spLocks noChangeArrowheads="1"/>
          </p:cNvSpPr>
          <p:nvPr/>
        </p:nvSpPr>
        <p:spPr bwMode="auto">
          <a:xfrm>
            <a:off x="251520" y="5085184"/>
            <a:ext cx="42484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Constraints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es-ES" sz="2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s-ES" sz="2000" dirty="0"/>
              <a:t>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Language and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geographical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slant</a:t>
            </a:r>
            <a:r>
              <a:rPr lang="es-ES" sz="2000" dirty="0" smtClean="0"/>
              <a:t>.</a:t>
            </a:r>
            <a:endParaRPr lang="es-ES" sz="2000" dirty="0"/>
          </a:p>
          <a:p>
            <a:pPr>
              <a:lnSpc>
                <a:spcPct val="150000"/>
              </a:lnSpc>
              <a:buClr>
                <a:schemeClr val="tx1"/>
              </a:buClr>
            </a:pPr>
            <a:endParaRPr lang="es-ES" sz="2000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8406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332457"/>
            <a:ext cx="532859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dirty="0" smtClean="0">
                <a:latin typeface="Berlin Sans FB Demi" pitchFamily="34" charset="0"/>
                <a:ea typeface="+mj-ea"/>
                <a:cs typeface="+mj-cs"/>
              </a:rPr>
              <a:t>Cites </a:t>
            </a:r>
            <a:r>
              <a:rPr lang="es-ES_tradnl" sz="3200" b="1" dirty="0" err="1" smtClean="0">
                <a:latin typeface="Berlin Sans FB Demi" pitchFamily="34" charset="0"/>
                <a:ea typeface="+mj-ea"/>
                <a:cs typeface="+mj-cs"/>
              </a:rPr>
              <a:t>Indicator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: </a:t>
            </a:r>
            <a:b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</a:b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Web of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Science</a:t>
            </a:r>
            <a:endParaRPr kumimoji="0" lang="es-ES_tradnl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1" name="10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 rot="2445566">
            <a:off x="7555289" y="598199"/>
            <a:ext cx="13907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Metrics</a:t>
            </a:r>
            <a:endParaRPr lang="es-ES" sz="3000" b="1" dirty="0">
              <a:cs typeface="Calibri" pitchFamily="34" charset="0"/>
            </a:endParaRPr>
          </a:p>
        </p:txBody>
      </p:sp>
      <p:pic>
        <p:nvPicPr>
          <p:cNvPr id="131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772816"/>
            <a:ext cx="1536816" cy="350232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7095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3"/>
          <p:cNvSpPr>
            <a:spLocks noChangeArrowheads="1"/>
          </p:cNvSpPr>
          <p:nvPr/>
        </p:nvSpPr>
        <p:spPr bwMode="auto">
          <a:xfrm>
            <a:off x="228600" y="1600200"/>
            <a:ext cx="8350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s-ES" sz="2400">
                <a:latin typeface="Calibri" pitchFamily="34" charset="0"/>
              </a:rPr>
              <a:t>	</a:t>
            </a:r>
          </a:p>
        </p:txBody>
      </p:sp>
      <p:sp>
        <p:nvSpPr>
          <p:cNvPr id="146437" name="Text Box 6"/>
          <p:cNvSpPr txBox="1">
            <a:spLocks noChangeArrowheads="1"/>
          </p:cNvSpPr>
          <p:nvPr/>
        </p:nvSpPr>
        <p:spPr bwMode="auto">
          <a:xfrm>
            <a:off x="6372200" y="1700808"/>
            <a:ext cx="259228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Developed</a:t>
            </a:r>
            <a:r>
              <a:rPr lang="es-ES" sz="2000" dirty="0" smtClean="0"/>
              <a:t> </a:t>
            </a:r>
            <a:r>
              <a:rPr lang="es-ES" sz="2000" dirty="0" err="1" smtClean="0"/>
              <a:t>by</a:t>
            </a:r>
            <a:r>
              <a:rPr lang="es-ES" sz="2000" dirty="0" smtClean="0"/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Elsevier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dirty="0" smtClean="0"/>
              <a:t>.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s-ES" sz="2000" dirty="0" smtClean="0"/>
              <a:t> 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Less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cite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coverage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comparisson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with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s-ES" sz="2000" b="1" i="1" dirty="0" smtClean="0">
                <a:solidFill>
                  <a:schemeClr val="accent6">
                    <a:lumMod val="75000"/>
                  </a:schemeClr>
                </a:solidFill>
              </a:rPr>
              <a:t>Web of Science</a:t>
            </a:r>
            <a:r>
              <a:rPr lang="es-ES" sz="2000" i="1" dirty="0" smtClean="0"/>
              <a:t> </a:t>
            </a:r>
            <a:endParaRPr lang="es-ES" sz="2000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79512" y="332457"/>
            <a:ext cx="5328592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Cites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Indicator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: </a:t>
            </a:r>
            <a:b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</a:b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Scopus</a:t>
            </a:r>
            <a:endParaRPr kumimoji="0" lang="es-ES_tradnl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11" name="10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 rot="2445566">
            <a:off x="7555289" y="598199"/>
            <a:ext cx="13907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Metrics</a:t>
            </a:r>
            <a:endParaRPr lang="es-ES" sz="3000" b="1" dirty="0">
              <a:cs typeface="Calibri" pitchFamily="34" charset="0"/>
            </a:endParaRPr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9921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916832"/>
            <a:ext cx="2243081" cy="28803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12 Rectángulo"/>
          <p:cNvSpPr/>
          <p:nvPr/>
        </p:nvSpPr>
        <p:spPr>
          <a:xfrm>
            <a:off x="323528" y="486916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Includes</a:t>
            </a: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more</a:t>
            </a: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records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based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English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language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dirty="0" err="1" smtClean="0"/>
              <a:t>than</a:t>
            </a:r>
            <a:r>
              <a:rPr lang="es-ES" sz="2000" dirty="0" smtClean="0"/>
              <a:t> </a:t>
            </a:r>
            <a:r>
              <a:rPr lang="es-ES" sz="2000" i="1" dirty="0" smtClean="0"/>
              <a:t>Web of Science</a:t>
            </a:r>
            <a:r>
              <a:rPr lang="es-ES" sz="2000" dirty="0" smtClean="0"/>
              <a:t>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s-ES" sz="2000" dirty="0" smtClean="0"/>
              <a:t> </a:t>
            </a:r>
            <a:r>
              <a:rPr lang="es-ES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Scopus</a:t>
            </a:r>
            <a:r>
              <a:rPr lang="es-ES" sz="2000" dirty="0" smtClean="0"/>
              <a:t> </a:t>
            </a:r>
            <a:r>
              <a:rPr lang="es-ES" sz="2000" dirty="0" err="1" smtClean="0"/>
              <a:t>includes</a:t>
            </a: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more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journals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dirty="0" err="1" smtClean="0"/>
              <a:t>with</a:t>
            </a:r>
            <a:r>
              <a:rPr lang="es-ES" sz="2000" dirty="0" smtClean="0"/>
              <a:t> </a:t>
            </a:r>
            <a:r>
              <a:rPr lang="es-ES" sz="2000" dirty="0" err="1" smtClean="0"/>
              <a:t>faster</a:t>
            </a:r>
            <a:r>
              <a:rPr lang="es-ES" sz="2000" dirty="0" smtClean="0"/>
              <a:t> cites </a:t>
            </a:r>
            <a:r>
              <a:rPr lang="es-ES" sz="2000" dirty="0" err="1" smtClean="0"/>
              <a:t>analysis</a:t>
            </a:r>
            <a:r>
              <a:rPr lang="es-ES" sz="2000" dirty="0" smtClean="0"/>
              <a:t> </a:t>
            </a:r>
            <a:r>
              <a:rPr lang="es-ES" sz="2000" dirty="0" err="1" smtClean="0"/>
              <a:t>than</a:t>
            </a:r>
            <a:r>
              <a:rPr lang="es-ES" sz="2000" dirty="0" smtClean="0"/>
              <a:t> </a:t>
            </a:r>
            <a:r>
              <a:rPr lang="es-ES" sz="2000" i="1" dirty="0" smtClean="0"/>
              <a:t>Web of Science</a:t>
            </a:r>
            <a:r>
              <a:rPr lang="es-ES" sz="2000" dirty="0" smtClean="0"/>
              <a:t>; </a:t>
            </a:r>
            <a:r>
              <a:rPr lang="es-ES" sz="2000" dirty="0" err="1" smtClean="0"/>
              <a:t>however</a:t>
            </a:r>
            <a:r>
              <a:rPr lang="es-ES" sz="2000" dirty="0" smtClean="0"/>
              <a:t> </a:t>
            </a:r>
            <a:r>
              <a:rPr lang="es-ES" sz="2000" dirty="0" err="1" smtClean="0"/>
              <a:t>such</a:t>
            </a:r>
            <a:r>
              <a:rPr lang="es-ES" sz="2000" dirty="0" smtClean="0"/>
              <a:t> </a:t>
            </a:r>
            <a:r>
              <a:rPr lang="es-ES" sz="2000" dirty="0" err="1" smtClean="0"/>
              <a:t>analysis</a:t>
            </a:r>
            <a:r>
              <a:rPr lang="es-ES" sz="2000" dirty="0" smtClean="0"/>
              <a:t> is </a:t>
            </a:r>
            <a:r>
              <a:rPr lang="es-ES" sz="2000" dirty="0" err="1" smtClean="0"/>
              <a:t>less</a:t>
            </a:r>
            <a:r>
              <a:rPr lang="es-ES" sz="2000" dirty="0" smtClean="0"/>
              <a:t> </a:t>
            </a:r>
            <a:r>
              <a:rPr lang="es-ES" sz="2000" dirty="0" err="1" smtClean="0"/>
              <a:t>exhaustive</a:t>
            </a:r>
            <a:endParaRPr lang="es-ES" sz="2000" dirty="0"/>
          </a:p>
        </p:txBody>
      </p:sp>
    </p:spTree>
    <p:extLst>
      <p:ext uri="{BB962C8B-B14F-4D97-AF65-F5344CB8AC3E}">
        <p14:creationId xmlns="" xmlns:p14="http://schemas.microsoft.com/office/powerpoint/2010/main" val="13008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1520" y="1124744"/>
            <a:ext cx="8229600" cy="256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500"/>
              </a:spcBef>
              <a:buClr>
                <a:schemeClr val="tx1"/>
              </a:buClr>
              <a:buFontTx/>
              <a:buChar char="•"/>
            </a:pPr>
            <a:r>
              <a:rPr lang="es-ES" dirty="0"/>
              <a:t> </a:t>
            </a:r>
            <a:r>
              <a:rPr lang="es-ES" dirty="0" err="1" smtClean="0"/>
              <a:t>journal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FF0000"/>
                </a:solidFill>
              </a:rPr>
              <a:t>IF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b="1" dirty="0" err="1" smtClean="0">
                <a:solidFill>
                  <a:schemeClr val="accent6">
                    <a:lumMod val="75000"/>
                  </a:schemeClr>
                </a:solidFill>
              </a:rPr>
              <a:t>indicator</a:t>
            </a:r>
            <a:r>
              <a:rPr lang="es-ES" b="1" dirty="0" smtClean="0">
                <a:solidFill>
                  <a:schemeClr val="accent6">
                    <a:lumMod val="75000"/>
                  </a:schemeClr>
                </a:solidFill>
              </a:rPr>
              <a:t> :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average number of times in a given year that articles published in this journal have been cited during the previous two years.</a:t>
            </a:r>
            <a:endParaRPr lang="es-ES" dirty="0"/>
          </a:p>
          <a:p>
            <a:pPr>
              <a:spcBef>
                <a:spcPts val="500"/>
              </a:spcBef>
              <a:buClr>
                <a:schemeClr val="tx1"/>
              </a:buClr>
              <a:buFontTx/>
              <a:buChar char="•"/>
            </a:pPr>
            <a:r>
              <a:rPr lang="es-ES" dirty="0"/>
              <a:t> </a:t>
            </a:r>
            <a:r>
              <a:rPr lang="es-ES" dirty="0" err="1" smtClean="0"/>
              <a:t>Engined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Eugene </a:t>
            </a:r>
            <a:r>
              <a:rPr lang="es-ES" dirty="0"/>
              <a:t>Garfield, </a:t>
            </a:r>
            <a:r>
              <a:rPr lang="es-ES" dirty="0" err="1" smtClean="0"/>
              <a:t>founder</a:t>
            </a:r>
            <a:r>
              <a:rPr lang="es-ES" dirty="0" smtClean="0"/>
              <a:t> of Institute </a:t>
            </a:r>
            <a:r>
              <a:rPr lang="es-ES" dirty="0"/>
              <a:t>for </a:t>
            </a:r>
            <a:r>
              <a:rPr lang="es-ES" dirty="0" err="1"/>
              <a:t>Scientific</a:t>
            </a:r>
            <a:r>
              <a:rPr lang="es-ES" dirty="0"/>
              <a:t> Information (ISI</a:t>
            </a:r>
            <a:r>
              <a:rPr lang="es-ES" dirty="0" smtClean="0"/>
              <a:t>) in </a:t>
            </a:r>
            <a:r>
              <a:rPr lang="es-ES" dirty="0"/>
              <a:t>1955</a:t>
            </a:r>
            <a:r>
              <a:rPr lang="es-ES" dirty="0" smtClean="0"/>
              <a:t>.</a:t>
            </a:r>
          </a:p>
          <a:p>
            <a:pPr>
              <a:spcBef>
                <a:spcPts val="500"/>
              </a:spcBef>
              <a:buClr>
                <a:schemeClr val="tx1"/>
              </a:buClr>
              <a:buFontTx/>
              <a:buChar char="•"/>
            </a:pPr>
            <a:r>
              <a:rPr lang="es-ES_tradnl" dirty="0" err="1" smtClean="0"/>
              <a:t>You</a:t>
            </a:r>
            <a:r>
              <a:rPr lang="es-ES_tradnl" dirty="0" smtClean="0"/>
              <a:t> can </a:t>
            </a:r>
            <a:r>
              <a:rPr lang="es-ES_tradnl" dirty="0" err="1" smtClean="0"/>
              <a:t>access</a:t>
            </a:r>
            <a:r>
              <a:rPr lang="es-ES_tradnl" dirty="0" smtClean="0"/>
              <a:t> </a:t>
            </a:r>
            <a:r>
              <a:rPr lang="es-ES_tradnl" dirty="0" err="1" smtClean="0"/>
              <a:t>through</a:t>
            </a:r>
            <a:r>
              <a:rPr lang="es-ES_tradnl" dirty="0" smtClean="0"/>
              <a:t> </a:t>
            </a:r>
            <a:r>
              <a:rPr lang="es-ES_tradnl" dirty="0" err="1" smtClean="0"/>
              <a:t>database</a:t>
            </a:r>
            <a:r>
              <a:rPr lang="es-ES_tradnl" dirty="0" smtClean="0"/>
              <a:t>                                             </a:t>
            </a:r>
            <a:r>
              <a:rPr lang="es-ES_tradnl" dirty="0" err="1" smtClean="0"/>
              <a:t>within</a:t>
            </a:r>
            <a:r>
              <a:rPr lang="es-ES_tradnl" dirty="0" smtClean="0"/>
              <a:t> the </a:t>
            </a:r>
            <a:r>
              <a:rPr lang="es-ES_tradnl" dirty="0" err="1" smtClean="0"/>
              <a:t>forenamed</a:t>
            </a:r>
            <a:r>
              <a:rPr lang="es-ES_tradnl" dirty="0" smtClean="0"/>
              <a:t> </a:t>
            </a:r>
            <a:r>
              <a:rPr lang="es-ES_tradnl" dirty="0" err="1" smtClean="0"/>
              <a:t>platform</a:t>
            </a:r>
            <a:endParaRPr lang="es-ES" dirty="0"/>
          </a:p>
          <a:p>
            <a:pPr>
              <a:spcBef>
                <a:spcPts val="500"/>
              </a:spcBef>
              <a:buClr>
                <a:schemeClr val="tx1"/>
              </a:buClr>
              <a:buFontTx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Yearly</a:t>
            </a:r>
            <a:r>
              <a:rPr lang="es-ES" dirty="0" smtClean="0"/>
              <a:t> </a:t>
            </a:r>
            <a:r>
              <a:rPr lang="es-ES" dirty="0" err="1" smtClean="0"/>
              <a:t>upgrade</a:t>
            </a:r>
            <a:r>
              <a:rPr lang="es-ES" dirty="0" smtClean="0"/>
              <a:t> (June/</a:t>
            </a:r>
            <a:r>
              <a:rPr lang="es-ES" dirty="0" err="1" smtClean="0"/>
              <a:t>July</a:t>
            </a:r>
            <a:r>
              <a:rPr lang="es-ES" dirty="0" smtClean="0"/>
              <a:t>)</a:t>
            </a:r>
            <a:endParaRPr lang="es-ES" dirty="0"/>
          </a:p>
          <a:p>
            <a:pPr>
              <a:spcBef>
                <a:spcPts val="500"/>
              </a:spcBef>
              <a:buClr>
                <a:schemeClr val="tx1"/>
              </a:buClr>
              <a:buFontTx/>
              <a:buChar char="•"/>
            </a:pPr>
            <a:r>
              <a:rPr lang="es-ES" dirty="0"/>
              <a:t> </a:t>
            </a:r>
            <a:r>
              <a:rPr lang="es-ES" dirty="0" err="1" smtClean="0"/>
              <a:t>Includes</a:t>
            </a:r>
            <a:r>
              <a:rPr lang="es-ES" dirty="0" smtClean="0"/>
              <a:t> </a:t>
            </a:r>
            <a:r>
              <a:rPr lang="es-ES" dirty="0" err="1" smtClean="0"/>
              <a:t>publications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1997 </a:t>
            </a:r>
            <a:r>
              <a:rPr lang="es-ES" dirty="0" err="1" smtClean="0"/>
              <a:t>onwards</a:t>
            </a:r>
            <a:endParaRPr lang="es-ES_tradnl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512" y="260648"/>
            <a:ext cx="5904656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3200" b="1" dirty="0" smtClean="0">
                <a:latin typeface="Berlin Sans FB Demi" pitchFamily="34" charset="0"/>
                <a:ea typeface="+mj-ea"/>
                <a:cs typeface="+mj-cs"/>
              </a:rPr>
              <a:t/>
            </a:r>
            <a:br>
              <a:rPr lang="es-ES_tradnl" sz="3200" b="1" dirty="0" smtClean="0">
                <a:latin typeface="Berlin Sans FB Demi" pitchFamily="34" charset="0"/>
                <a:ea typeface="+mj-ea"/>
                <a:cs typeface="+mj-cs"/>
              </a:rPr>
            </a:b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Journal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of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es-ES_tradnl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Citation</a:t>
            </a:r>
            <a:r>
              <a:rPr kumimoji="0" lang="es-ES_tradnl" sz="3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es-ES_tradnl" sz="32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Reports</a:t>
            </a:r>
            <a:endParaRPr kumimoji="0" lang="es-ES_tradnl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96221"/>
            <a:ext cx="8133867" cy="104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509120"/>
            <a:ext cx="8748464" cy="2142367"/>
          </a:xfrm>
          <a:prstGeom prst="rect">
            <a:avLst/>
          </a:prstGeom>
          <a:noFill/>
          <a:ln w="444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13 Rectángulo"/>
          <p:cNvSpPr/>
          <p:nvPr/>
        </p:nvSpPr>
        <p:spPr>
          <a:xfrm>
            <a:off x="2411760" y="3896221"/>
            <a:ext cx="1440160" cy="216024"/>
          </a:xfrm>
          <a:prstGeom prst="rect">
            <a:avLst/>
          </a:prstGeom>
          <a:noFill/>
          <a:ln w="444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rot="2445566">
            <a:off x="7555289" y="598199"/>
            <a:ext cx="13907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Metrics</a:t>
            </a:r>
            <a:endParaRPr lang="es-ES" sz="3000" b="1" dirty="0">
              <a:cs typeface="Calibri" pitchFamily="34" charset="0"/>
            </a:endParaRPr>
          </a:p>
        </p:txBody>
      </p:sp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420888"/>
            <a:ext cx="2229117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708920"/>
            <a:ext cx="2124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0001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491880" y="0"/>
            <a:ext cx="5652120" cy="6858000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4 Imagen" descr="J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3788" y="1844824"/>
            <a:ext cx="2304256" cy="160295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443736" cy="6480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386" name="Picture 2" descr="http://asia.elsevier.com/asiamailings/Scopus%20Word%20highresLogo%20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8551" y="3933056"/>
            <a:ext cx="2234730" cy="72008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4779" y="5229200"/>
            <a:ext cx="2962275" cy="7715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11 Rectángulo"/>
          <p:cNvSpPr/>
          <p:nvPr/>
        </p:nvSpPr>
        <p:spPr>
          <a:xfrm rot="16200000">
            <a:off x="1898825" y="3021187"/>
            <a:ext cx="4516557" cy="754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s-ES" sz="3600" b="1" dirty="0" err="1" smtClean="0">
                <a:latin typeface="Calibri" pitchFamily="34" charset="0"/>
                <a:cs typeface="Arial" charset="0"/>
              </a:rPr>
              <a:t>Bibliometric</a:t>
            </a:r>
            <a:r>
              <a:rPr lang="es-ES" sz="3600" b="1" dirty="0" smtClean="0">
                <a:latin typeface="Calibri" pitchFamily="34" charset="0"/>
                <a:cs typeface="Arial" charset="0"/>
              </a:rPr>
              <a:t> </a:t>
            </a:r>
            <a:r>
              <a:rPr lang="es-ES" sz="3600" b="1" dirty="0" err="1" smtClean="0">
                <a:latin typeface="Calibri" pitchFamily="34" charset="0"/>
                <a:cs typeface="Arial" charset="0"/>
              </a:rPr>
              <a:t>Indicators</a:t>
            </a:r>
            <a:endParaRPr lang="es-ES" sz="3600" b="1" dirty="0">
              <a:latin typeface="Calibri" pitchFamily="34" charset="0"/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0" y="260648"/>
            <a:ext cx="334786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Sources</a:t>
            </a:r>
            <a:r>
              <a:rPr lang="es-ES" sz="4000" b="1" dirty="0" smtClean="0"/>
              <a:t> of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baseline="0" dirty="0" err="1" smtClean="0"/>
              <a:t>Searching</a:t>
            </a:r>
            <a:r>
              <a:rPr lang="es-ES" sz="4000" b="1" baseline="0" dirty="0" smtClean="0"/>
              <a:t> </a:t>
            </a:r>
            <a:r>
              <a:rPr lang="es-ES" sz="4000" b="1" baseline="0" dirty="0" err="1" smtClean="0"/>
              <a:t>Strategies</a:t>
            </a:r>
            <a:endParaRPr lang="es-ES" sz="4000" b="1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How</a:t>
            </a:r>
            <a:r>
              <a:rPr lang="es-ES" sz="4000" b="1" dirty="0" smtClean="0"/>
              <a:t> to </a:t>
            </a:r>
            <a:r>
              <a:rPr lang="es-ES" sz="4000" b="1" dirty="0" err="1" smtClean="0"/>
              <a:t>organize</a:t>
            </a:r>
            <a:r>
              <a:rPr lang="es-ES" sz="4000" b="1" dirty="0" smtClean="0"/>
              <a:t>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>
                <a:solidFill>
                  <a:schemeClr val="accent6">
                    <a:lumMod val="75000"/>
                  </a:schemeClr>
                </a:solidFill>
              </a:rPr>
              <a:t>Information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4000" b="1" dirty="0" err="1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es-E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1520" y="1124744"/>
            <a:ext cx="8568952" cy="236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SJR (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Scimago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</a:rPr>
              <a:t>Journal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 Rank) </a:t>
            </a:r>
            <a:r>
              <a:rPr lang="es-ES" sz="2000" dirty="0" smtClean="0"/>
              <a:t>is </a:t>
            </a:r>
            <a:r>
              <a:rPr lang="es-ES" sz="2000" dirty="0" err="1" smtClean="0"/>
              <a:t>an</a:t>
            </a:r>
            <a:r>
              <a:rPr lang="es-ES" sz="2000" dirty="0" smtClean="0"/>
              <a:t> </a:t>
            </a:r>
            <a:r>
              <a:rPr lang="es-ES" sz="2000" dirty="0" err="1" smtClean="0"/>
              <a:t>impact</a:t>
            </a:r>
            <a:r>
              <a:rPr lang="es-ES" sz="2000" dirty="0" smtClean="0"/>
              <a:t> </a:t>
            </a:r>
            <a:r>
              <a:rPr lang="es-ES" sz="2000" dirty="0" err="1" smtClean="0"/>
              <a:t>index</a:t>
            </a:r>
            <a:r>
              <a:rPr lang="es-ES" sz="2000" dirty="0" smtClean="0"/>
              <a:t> similar to JCR  </a:t>
            </a:r>
            <a:r>
              <a:rPr lang="es-ES" sz="2000" dirty="0" err="1" smtClean="0"/>
              <a:t>based</a:t>
            </a:r>
            <a:r>
              <a:rPr lang="es-ES" sz="2000" dirty="0" smtClean="0"/>
              <a:t> </a:t>
            </a:r>
            <a:r>
              <a:rPr lang="es-ES" sz="2000" dirty="0" err="1" smtClean="0"/>
              <a:t>on</a:t>
            </a:r>
            <a:r>
              <a:rPr lang="es-ES" sz="2000" dirty="0" smtClean="0"/>
              <a:t>   </a:t>
            </a:r>
            <a:r>
              <a:rPr lang="es-ES" sz="2000" b="1" i="1" dirty="0" err="1" smtClean="0">
                <a:solidFill>
                  <a:schemeClr val="accent6">
                    <a:lumMod val="75000"/>
                  </a:schemeClr>
                </a:solidFill>
              </a:rPr>
              <a:t>Scopus</a:t>
            </a:r>
            <a:r>
              <a:rPr lang="es-ES" sz="2000" dirty="0" smtClean="0"/>
              <a:t>.</a:t>
            </a:r>
          </a:p>
          <a:p>
            <a:pPr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s-ES" sz="2000" dirty="0" smtClean="0"/>
              <a:t> </a:t>
            </a:r>
            <a:r>
              <a:rPr lang="es-ES" sz="2000" dirty="0" err="1" smtClean="0"/>
              <a:t>Three</a:t>
            </a:r>
            <a:r>
              <a:rPr lang="es-ES" sz="2000" dirty="0" smtClean="0"/>
              <a:t> </a:t>
            </a:r>
            <a:r>
              <a:rPr lang="es-ES" sz="2000" dirty="0" err="1" smtClean="0"/>
              <a:t>year</a:t>
            </a:r>
            <a:r>
              <a:rPr lang="es-ES" sz="2000" dirty="0" smtClean="0"/>
              <a:t> cites </a:t>
            </a:r>
            <a:r>
              <a:rPr lang="es-ES" sz="2000" dirty="0" err="1" smtClean="0"/>
              <a:t>based</a:t>
            </a:r>
            <a:r>
              <a:rPr lang="es-ES" sz="2000" dirty="0" smtClean="0"/>
              <a:t> </a:t>
            </a:r>
            <a:r>
              <a:rPr lang="es-ES" sz="2000" dirty="0" err="1" smtClean="0"/>
              <a:t>analysis</a:t>
            </a:r>
            <a:endParaRPr lang="es-ES" sz="2000" dirty="0" smtClean="0"/>
          </a:p>
          <a:p>
            <a:pPr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s-ES" sz="2000" dirty="0" smtClean="0"/>
              <a:t>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</a:rPr>
              <a:t>SJR</a:t>
            </a:r>
            <a:r>
              <a:rPr lang="es-ES" sz="2000" dirty="0" smtClean="0"/>
              <a:t> </a:t>
            </a:r>
            <a:r>
              <a:rPr lang="es-ES" sz="2000" dirty="0" err="1" smtClean="0"/>
              <a:t>provide</a:t>
            </a:r>
            <a:r>
              <a:rPr lang="es-ES" sz="2000" dirty="0" smtClean="0"/>
              <a:t> </a:t>
            </a:r>
            <a:r>
              <a:rPr lang="es-ES" sz="2000" dirty="0" err="1" smtClean="0"/>
              <a:t>higher</a:t>
            </a:r>
            <a:r>
              <a:rPr lang="es-ES" sz="2000" dirty="0" smtClean="0"/>
              <a:t> </a:t>
            </a:r>
            <a:r>
              <a:rPr lang="es-ES" sz="2000" dirty="0" err="1" smtClean="0"/>
              <a:t>value</a:t>
            </a:r>
            <a:r>
              <a:rPr lang="es-ES" sz="2000" dirty="0" smtClean="0"/>
              <a:t> to </a:t>
            </a:r>
            <a:r>
              <a:rPr lang="es-ES" sz="2000" dirty="0" err="1" smtClean="0"/>
              <a:t>high</a:t>
            </a:r>
            <a:r>
              <a:rPr lang="es-ES" sz="2000" dirty="0" smtClean="0"/>
              <a:t> </a:t>
            </a:r>
            <a:r>
              <a:rPr lang="es-ES" sz="2000" dirty="0" err="1" smtClean="0"/>
              <a:t>standard</a:t>
            </a:r>
            <a:r>
              <a:rPr lang="es-ES" sz="2000" dirty="0" smtClean="0"/>
              <a:t> magazines </a:t>
            </a:r>
            <a:r>
              <a:rPr lang="es-ES" sz="2000" dirty="0" err="1" smtClean="0"/>
              <a:t>using</a:t>
            </a:r>
            <a:r>
              <a:rPr lang="es-ES" sz="2000" dirty="0" smtClean="0"/>
              <a:t> </a:t>
            </a:r>
            <a:r>
              <a:rPr lang="es-ES" sz="2000" dirty="0" err="1" smtClean="0"/>
              <a:t>PageRank</a:t>
            </a:r>
            <a:r>
              <a:rPr lang="es-ES" sz="2000" dirty="0" smtClean="0"/>
              <a:t> </a:t>
            </a:r>
            <a:r>
              <a:rPr lang="es-ES" sz="2000" dirty="0" err="1" smtClean="0"/>
              <a:t>algorithm</a:t>
            </a:r>
            <a:r>
              <a:rPr lang="es-ES" sz="2000" dirty="0" smtClean="0"/>
              <a:t> for the </a:t>
            </a:r>
            <a:r>
              <a:rPr lang="es-ES" sz="2000" dirty="0" err="1" smtClean="0"/>
              <a:t>calculation</a:t>
            </a:r>
            <a:endParaRPr lang="es-ES" sz="2000" dirty="0" smtClean="0"/>
          </a:p>
          <a:p>
            <a:pPr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s-ES_tradnl" sz="2000" dirty="0" err="1" smtClean="0"/>
              <a:t>Accessible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through</a:t>
            </a:r>
            <a:r>
              <a:rPr lang="es-ES_tradnl" sz="2000" dirty="0" smtClean="0"/>
              <a:t>                       </a:t>
            </a:r>
            <a:r>
              <a:rPr lang="es-ES_tradnl" sz="2000" dirty="0" err="1" smtClean="0"/>
              <a:t>or</a:t>
            </a:r>
            <a:r>
              <a:rPr lang="es-ES_tradnl" sz="2000" dirty="0" smtClean="0"/>
              <a:t>           </a:t>
            </a:r>
            <a:endParaRPr lang="es-ES" sz="20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9512" y="260449"/>
            <a:ext cx="5904656" cy="576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_tradnl" sz="3200" b="1" dirty="0" smtClean="0">
                <a:latin typeface="Berlin Sans FB Demi" pitchFamily="34" charset="0"/>
                <a:ea typeface="+mj-ea"/>
                <a:cs typeface="+mj-cs"/>
              </a:rPr>
              <a:t/>
            </a:r>
            <a:br>
              <a:rPr lang="es-ES_tradnl" sz="3200" b="1" dirty="0" smtClean="0">
                <a:latin typeface="Berlin Sans FB Demi" pitchFamily="34" charset="0"/>
                <a:ea typeface="+mj-ea"/>
                <a:cs typeface="+mj-cs"/>
              </a:rPr>
            </a:b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Scimago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</a:t>
            </a:r>
            <a:r>
              <a:rPr kumimoji="0" lang="es-ES_tradnl" sz="32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Journal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Berlin Sans FB Demi" pitchFamily="34" charset="0"/>
                <a:ea typeface="+mj-ea"/>
                <a:cs typeface="+mj-cs"/>
              </a:rPr>
              <a:t> Rank</a:t>
            </a:r>
          </a:p>
        </p:txBody>
      </p:sp>
      <p:sp>
        <p:nvSpPr>
          <p:cNvPr id="8" name="7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 rot="2445566">
            <a:off x="7555289" y="598199"/>
            <a:ext cx="13907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Metrics</a:t>
            </a:r>
            <a:endParaRPr lang="es-ES" sz="3000" b="1" dirty="0">
              <a:cs typeface="Calibri" pitchFamily="34" charset="0"/>
            </a:endParaRPr>
          </a:p>
        </p:txBody>
      </p:sp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7490" y="3135455"/>
            <a:ext cx="10287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4593" y="3062080"/>
            <a:ext cx="1937567" cy="42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1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17032"/>
            <a:ext cx="64071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4005064"/>
            <a:ext cx="4748386" cy="252177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620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846" y="1811"/>
            <a:ext cx="8183562" cy="834901"/>
          </a:xfrm>
        </p:spPr>
        <p:txBody>
          <a:bodyPr>
            <a:normAutofit/>
          </a:bodyPr>
          <a:lstStyle/>
          <a:p>
            <a:pPr algn="l" eaLnBrk="1" hangingPunct="1"/>
            <a:r>
              <a:rPr lang="es-ES_tradnl" sz="3200" dirty="0" smtClean="0">
                <a:latin typeface="Berlin Sans FB Demi" pitchFamily="34" charset="0"/>
                <a:cs typeface="Calibri" pitchFamily="34" charset="0"/>
              </a:rPr>
              <a:t>H </a:t>
            </a:r>
            <a:r>
              <a:rPr lang="es-ES_tradnl" sz="3200" dirty="0" err="1" smtClean="0">
                <a:latin typeface="Berlin Sans FB Demi" pitchFamily="34" charset="0"/>
                <a:cs typeface="Calibri" pitchFamily="34" charset="0"/>
              </a:rPr>
              <a:t>index</a:t>
            </a:r>
            <a:endParaRPr lang="es-ES_tradnl" sz="3200" dirty="0" smtClean="0">
              <a:latin typeface="Berlin Sans FB Demi" pitchFamily="34" charset="0"/>
              <a:cs typeface="Calibri" pitchFamily="34" charset="0"/>
            </a:endParaRPr>
          </a:p>
        </p:txBody>
      </p:sp>
      <p:sp>
        <p:nvSpPr>
          <p:cNvPr id="324610" name="Text Box 3"/>
          <p:cNvSpPr txBox="1">
            <a:spLocks noChangeArrowheads="1"/>
          </p:cNvSpPr>
          <p:nvPr/>
        </p:nvSpPr>
        <p:spPr bwMode="auto">
          <a:xfrm>
            <a:off x="179512" y="836712"/>
            <a:ext cx="87849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3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</a:pPr>
            <a:r>
              <a:rPr lang="es-E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Hirsch, J. E. (2005). A </a:t>
            </a:r>
            <a:r>
              <a:rPr lang="en-US" sz="2000" dirty="0" err="1" smtClean="0">
                <a:latin typeface="Calibri" pitchFamily="34" charset="0"/>
              </a:rPr>
              <a:t>bibliometric</a:t>
            </a:r>
            <a:r>
              <a:rPr lang="en-US" sz="2000" dirty="0" smtClean="0">
                <a:latin typeface="Calibri" pitchFamily="34" charset="0"/>
              </a:rPr>
              <a:t> index to quantify              production of an individual researcher</a:t>
            </a:r>
            <a:r>
              <a:rPr lang="es-ES" sz="2000" i="1" dirty="0" smtClean="0">
                <a:solidFill>
                  <a:srgbClr val="000099"/>
                </a:solidFill>
                <a:latin typeface="Calibri" pitchFamily="34" charset="0"/>
              </a:rPr>
              <a:t>.</a:t>
            </a:r>
            <a:r>
              <a:rPr lang="es-ES" sz="2000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  <a:r>
              <a:rPr lang="es-ES" sz="2000" dirty="0" err="1">
                <a:latin typeface="Calibri" pitchFamily="34" charset="0"/>
              </a:rPr>
              <a:t>Proceedings</a:t>
            </a:r>
            <a:r>
              <a:rPr lang="es-ES" sz="2000" dirty="0">
                <a:latin typeface="Calibri" pitchFamily="34" charset="0"/>
              </a:rPr>
              <a:t> of </a:t>
            </a:r>
            <a:r>
              <a:rPr lang="es-ES" sz="2000" dirty="0" smtClean="0">
                <a:latin typeface="Calibri" pitchFamily="34" charset="0"/>
              </a:rPr>
              <a:t>the        </a:t>
            </a:r>
            <a:r>
              <a:rPr lang="es-ES" sz="2000" dirty="0" err="1">
                <a:latin typeface="Calibri" pitchFamily="34" charset="0"/>
              </a:rPr>
              <a:t>National</a:t>
            </a:r>
            <a:r>
              <a:rPr lang="es-ES" sz="2000" dirty="0">
                <a:latin typeface="Calibri" pitchFamily="34" charset="0"/>
              </a:rPr>
              <a:t> </a:t>
            </a:r>
            <a:r>
              <a:rPr lang="es-ES" sz="2000" dirty="0" err="1">
                <a:latin typeface="Calibri" pitchFamily="34" charset="0"/>
              </a:rPr>
              <a:t>Academy</a:t>
            </a:r>
            <a:r>
              <a:rPr lang="es-ES" sz="2000" dirty="0">
                <a:latin typeface="Calibri" pitchFamily="34" charset="0"/>
              </a:rPr>
              <a:t> of </a:t>
            </a:r>
            <a:r>
              <a:rPr lang="es-ES" sz="2000" dirty="0" err="1" smtClean="0">
                <a:latin typeface="Calibri" pitchFamily="34" charset="0"/>
              </a:rPr>
              <a:t>Sciences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>
                <a:latin typeface="Calibri" pitchFamily="34" charset="0"/>
              </a:rPr>
              <a:t>of the </a:t>
            </a:r>
            <a:r>
              <a:rPr lang="es-ES" sz="2000" dirty="0" err="1">
                <a:latin typeface="Calibri" pitchFamily="34" charset="0"/>
              </a:rPr>
              <a:t>United</a:t>
            </a:r>
            <a:r>
              <a:rPr lang="es-ES" sz="2000" dirty="0">
                <a:latin typeface="Calibri" pitchFamily="34" charset="0"/>
              </a:rPr>
              <a:t> </a:t>
            </a:r>
            <a:r>
              <a:rPr lang="es-ES" sz="2000" dirty="0" err="1">
                <a:latin typeface="Calibri" pitchFamily="34" charset="0"/>
              </a:rPr>
              <a:t>States</a:t>
            </a:r>
            <a:r>
              <a:rPr lang="es-ES" sz="2000" dirty="0">
                <a:latin typeface="Calibri" pitchFamily="34" charset="0"/>
              </a:rPr>
              <a:t> of </a:t>
            </a:r>
            <a:r>
              <a:rPr lang="es-ES" sz="2000" dirty="0" err="1">
                <a:latin typeface="Calibri" pitchFamily="34" charset="0"/>
              </a:rPr>
              <a:t>America</a:t>
            </a:r>
            <a:r>
              <a:rPr lang="es-ES" sz="2000" dirty="0">
                <a:latin typeface="Calibri" pitchFamily="34" charset="0"/>
              </a:rPr>
              <a:t>, </a:t>
            </a:r>
            <a:r>
              <a:rPr lang="es-ES" sz="2000" dirty="0" smtClean="0">
                <a:latin typeface="Calibri" pitchFamily="34" charset="0"/>
              </a:rPr>
              <a:t/>
            </a:r>
            <a:br>
              <a:rPr lang="es-ES" sz="2000" dirty="0" smtClean="0">
                <a:latin typeface="Calibri" pitchFamily="34" charset="0"/>
              </a:rPr>
            </a:br>
            <a:r>
              <a:rPr lang="es-ES" sz="2000" dirty="0" smtClean="0">
                <a:latin typeface="Calibri" pitchFamily="34" charset="0"/>
              </a:rPr>
              <a:t>102(46</a:t>
            </a:r>
            <a:r>
              <a:rPr lang="es-ES" sz="2000" dirty="0">
                <a:latin typeface="Calibri" pitchFamily="34" charset="0"/>
              </a:rPr>
              <a:t>), 16569-16572</a:t>
            </a:r>
            <a:r>
              <a:rPr lang="es-ES" sz="2000" dirty="0">
                <a:solidFill>
                  <a:srgbClr val="000099"/>
                </a:solidFill>
                <a:latin typeface="Calibri" pitchFamily="34" charset="0"/>
              </a:rPr>
              <a:t>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</a:pPr>
            <a:r>
              <a:rPr lang="es-ES" sz="2000" dirty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</a:rPr>
              <a:t>The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 index </a:t>
            </a:r>
            <a:r>
              <a:rPr lang="en-US" sz="2000" dirty="0" smtClean="0">
                <a:latin typeface="Calibri" pitchFamily="34" charset="0"/>
              </a:rPr>
              <a:t>is a measuring system of quality physicians and other scientists proposed by Jorge E. Hirsch, University of California, based on the number of citations receiving a scientific paper scientists.</a:t>
            </a:r>
            <a:endParaRPr lang="es-ES" sz="2000" dirty="0">
              <a:latin typeface="Calibri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</a:pP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was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designed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for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accurately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measure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the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quality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of a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researcher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s-ES" sz="2000" dirty="0" smtClean="0">
                <a:latin typeface="Calibri" pitchFamily="34" charset="0"/>
              </a:rPr>
              <a:t>the </a:t>
            </a:r>
            <a:r>
              <a:rPr lang="es-ES" sz="2000" dirty="0" err="1" smtClean="0">
                <a:latin typeface="Calibri" pitchFamily="34" charset="0"/>
              </a:rPr>
              <a:t>main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difference</a:t>
            </a:r>
            <a:r>
              <a:rPr lang="es-ES" sz="2000" dirty="0" smtClean="0">
                <a:latin typeface="Calibri" pitchFamily="34" charset="0"/>
              </a:rPr>
              <a:t> is that </a:t>
            </a:r>
            <a:r>
              <a:rPr lang="es-ES" sz="2000" dirty="0" err="1" smtClean="0">
                <a:latin typeface="Calibri" pitchFamily="34" charset="0"/>
              </a:rPr>
              <a:t>it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takes</a:t>
            </a:r>
            <a:r>
              <a:rPr lang="es-ES" sz="2000" dirty="0" smtClean="0">
                <a:latin typeface="Calibri" pitchFamily="34" charset="0"/>
              </a:rPr>
              <a:t> into </a:t>
            </a:r>
            <a:r>
              <a:rPr lang="es-ES" sz="2000" dirty="0" err="1" smtClean="0">
                <a:latin typeface="Calibri" pitchFamily="34" charset="0"/>
              </a:rPr>
              <a:t>account</a:t>
            </a:r>
            <a:r>
              <a:rPr lang="es-ES" sz="2000" dirty="0" smtClean="0">
                <a:latin typeface="Calibri" pitchFamily="34" charset="0"/>
              </a:rPr>
              <a:t> the </a:t>
            </a:r>
            <a:r>
              <a:rPr lang="es-ES" sz="2000" dirty="0" err="1" smtClean="0">
                <a:latin typeface="Calibri" pitchFamily="34" charset="0"/>
              </a:rPr>
              <a:t>most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cited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scientifics</a:t>
            </a:r>
            <a:r>
              <a:rPr lang="es-ES" sz="2000" dirty="0" smtClean="0">
                <a:latin typeface="Calibri" pitchFamily="34" charset="0"/>
              </a:rPr>
              <a:t> vs. Other </a:t>
            </a:r>
            <a:r>
              <a:rPr lang="es-ES" sz="2000" dirty="0" err="1" smtClean="0">
                <a:latin typeface="Calibri" pitchFamily="34" charset="0"/>
              </a:rPr>
              <a:t>measurements</a:t>
            </a:r>
            <a:r>
              <a:rPr lang="es-ES" sz="2000" dirty="0" smtClean="0">
                <a:latin typeface="Calibri" pitchFamily="34" charset="0"/>
              </a:rPr>
              <a:t> that </a:t>
            </a:r>
            <a:r>
              <a:rPr lang="es-ES" sz="2000" dirty="0" err="1" smtClean="0">
                <a:latin typeface="Calibri" pitchFamily="34" charset="0"/>
              </a:rPr>
              <a:t>simply</a:t>
            </a:r>
            <a:r>
              <a:rPr lang="es-ES" sz="2000" dirty="0" smtClean="0">
                <a:latin typeface="Calibri" pitchFamily="34" charset="0"/>
              </a:rPr>
              <a:t> show the </a:t>
            </a:r>
            <a:r>
              <a:rPr lang="es-ES" sz="2000" dirty="0" err="1" smtClean="0">
                <a:latin typeface="Calibri" pitchFamily="34" charset="0"/>
              </a:rPr>
              <a:t>ones</a:t>
            </a:r>
            <a:r>
              <a:rPr lang="es-ES" sz="2000" dirty="0" smtClean="0">
                <a:latin typeface="Calibri" pitchFamily="34" charset="0"/>
              </a:rPr>
              <a:t> that </a:t>
            </a:r>
            <a:r>
              <a:rPr lang="es-ES" sz="2000" dirty="0" err="1" smtClean="0">
                <a:latin typeface="Calibri" pitchFamily="34" charset="0"/>
              </a:rPr>
              <a:t>publish</a:t>
            </a:r>
            <a:r>
              <a:rPr lang="es-ES" sz="2000" dirty="0" smtClean="0">
                <a:latin typeface="Calibri" pitchFamily="34" charset="0"/>
              </a:rPr>
              <a:t> more</a:t>
            </a:r>
            <a:endParaRPr lang="es-ES" sz="2000" dirty="0">
              <a:latin typeface="Calibri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</a:pP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scientist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has h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index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if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has at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least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h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publications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with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at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least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h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citations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each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one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representing</a:t>
            </a:r>
            <a:r>
              <a:rPr lang="es-ES" sz="2000" dirty="0" smtClean="0">
                <a:latin typeface="Calibri" pitchFamily="34" charset="0"/>
              </a:rPr>
              <a:t> the balance </a:t>
            </a:r>
            <a:r>
              <a:rPr lang="es-ES" sz="2000" dirty="0" err="1" smtClean="0">
                <a:latin typeface="Calibri" pitchFamily="34" charset="0"/>
              </a:rPr>
              <a:t>between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number</a:t>
            </a:r>
            <a:r>
              <a:rPr lang="es-ES" sz="2000" dirty="0" smtClean="0">
                <a:latin typeface="Calibri" pitchFamily="34" charset="0"/>
              </a:rPr>
              <a:t> of </a:t>
            </a:r>
            <a:r>
              <a:rPr lang="es-ES" sz="2000" dirty="0" err="1" smtClean="0">
                <a:latin typeface="Calibri" pitchFamily="34" charset="0"/>
              </a:rPr>
              <a:t>publications</a:t>
            </a:r>
            <a:r>
              <a:rPr lang="es-ES" sz="2000" dirty="0" smtClean="0">
                <a:latin typeface="Calibri" pitchFamily="34" charset="0"/>
              </a:rPr>
              <a:t> and </a:t>
            </a:r>
            <a:r>
              <a:rPr lang="es-ES" sz="2000" dirty="0" err="1" smtClean="0">
                <a:latin typeface="Calibri" pitchFamily="34" charset="0"/>
              </a:rPr>
              <a:t>citations</a:t>
            </a:r>
            <a:r>
              <a:rPr lang="es-ES" sz="2000" dirty="0" smtClean="0">
                <a:latin typeface="Calibri" pitchFamily="34" charset="0"/>
              </a:rPr>
              <a:t> of </a:t>
            </a:r>
            <a:r>
              <a:rPr lang="es-ES" sz="2000" dirty="0" err="1" smtClean="0">
                <a:latin typeface="Calibri" pitchFamily="34" charset="0"/>
              </a:rPr>
              <a:t>them</a:t>
            </a:r>
            <a:r>
              <a:rPr lang="es-ES" sz="2000" dirty="0" smtClean="0">
                <a:latin typeface="Calibri" pitchFamily="34" charset="0"/>
              </a:rPr>
              <a:t>.</a:t>
            </a:r>
            <a:endParaRPr lang="es-ES" sz="2000" dirty="0">
              <a:latin typeface="Calibri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Tx/>
              <a:buChar char="•"/>
            </a:pPr>
            <a:r>
              <a:rPr lang="es-ES" sz="2000" dirty="0">
                <a:latin typeface="Calibri" pitchFamily="34" charset="0"/>
              </a:rPr>
              <a:t> 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You</a:t>
            </a:r>
            <a:r>
              <a:rPr lang="es-ES" sz="2000" dirty="0" smtClean="0">
                <a:latin typeface="Calibri" pitchFamily="34" charset="0"/>
              </a:rPr>
              <a:t> can </a:t>
            </a:r>
            <a:r>
              <a:rPr lang="es-ES" sz="2000" dirty="0" err="1" smtClean="0">
                <a:latin typeface="Calibri" pitchFamily="34" charset="0"/>
              </a:rPr>
              <a:t>access</a:t>
            </a:r>
            <a:r>
              <a:rPr lang="es-ES" sz="2000" dirty="0" smtClean="0">
                <a:latin typeface="Calibri" pitchFamily="34" charset="0"/>
              </a:rPr>
              <a:t> </a:t>
            </a:r>
            <a:r>
              <a:rPr lang="es-ES" sz="2000" dirty="0" err="1" smtClean="0">
                <a:latin typeface="Calibri" pitchFamily="34" charset="0"/>
              </a:rPr>
              <a:t>thorugh</a:t>
            </a:r>
            <a:r>
              <a:rPr lang="es-ES" sz="2000" dirty="0" smtClean="0">
                <a:latin typeface="Calibri" pitchFamily="34" charset="0"/>
              </a:rPr>
              <a:t>                                          and                     .</a:t>
            </a:r>
            <a:endParaRPr lang="es-ES_tradnl" sz="1600" dirty="0">
              <a:latin typeface="Calibri" pitchFamily="34" charset="0"/>
            </a:endParaRPr>
          </a:p>
        </p:txBody>
      </p:sp>
      <p:pic>
        <p:nvPicPr>
          <p:cNvPr id="324611" name="Picture 4" descr="Jorge 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096433" cy="9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4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 rot="2445566">
            <a:off x="7555289" y="598199"/>
            <a:ext cx="13907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Metrics</a:t>
            </a:r>
            <a:endParaRPr lang="es-ES" sz="3000" b="1" dirty="0"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6093296"/>
            <a:ext cx="21240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093296"/>
            <a:ext cx="101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285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4"/>
          <p:cNvSpPr>
            <a:spLocks noChangeArrowheads="1"/>
          </p:cNvSpPr>
          <p:nvPr/>
        </p:nvSpPr>
        <p:spPr bwMode="auto">
          <a:xfrm>
            <a:off x="323528" y="1268760"/>
            <a:ext cx="83502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H=20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Successful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career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after</a:t>
            </a:r>
            <a:r>
              <a:rPr lang="es-ES" sz="2400" dirty="0" smtClean="0">
                <a:latin typeface="Calibri" pitchFamily="34" charset="0"/>
              </a:rPr>
              <a:t> 20 </a:t>
            </a:r>
            <a:r>
              <a:rPr lang="es-ES" sz="2400" dirty="0" err="1" smtClean="0">
                <a:latin typeface="Calibri" pitchFamily="34" charset="0"/>
              </a:rPr>
              <a:t>years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researching</a:t>
            </a:r>
            <a:endParaRPr lang="es-ES" sz="2400" dirty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H=35-45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400" dirty="0" smtClean="0">
                <a:latin typeface="Calibri" pitchFamily="34" charset="0"/>
              </a:rPr>
              <a:t>Top </a:t>
            </a:r>
            <a:r>
              <a:rPr lang="es-ES" sz="2400" dirty="0" err="1" smtClean="0">
                <a:latin typeface="Calibri" pitchFamily="34" charset="0"/>
              </a:rPr>
              <a:t>scientists</a:t>
            </a:r>
            <a:endParaRPr lang="es-ES" sz="2400" dirty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H=60 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sym typeface="Wingdings" pitchFamily="2" charset="2"/>
              </a:rPr>
              <a:t></a:t>
            </a:r>
            <a:r>
              <a:rPr lang="es-ES" sz="24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Outstanding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scientists</a:t>
            </a:r>
            <a:endParaRPr lang="es-ES" sz="2400" dirty="0">
              <a:latin typeface="Calibri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Tx/>
              <a:buChar char="•"/>
            </a:pPr>
            <a:r>
              <a:rPr lang="es-ES" sz="2400" dirty="0" err="1" smtClean="0">
                <a:latin typeface="Calibri" pitchFamily="34" charset="0"/>
              </a:rPr>
              <a:t>Samples</a:t>
            </a:r>
            <a:r>
              <a:rPr lang="es-ES" sz="2400" dirty="0" smtClean="0">
                <a:latin typeface="Calibri" pitchFamily="34" charset="0"/>
              </a:rPr>
              <a:t>: </a:t>
            </a:r>
            <a:endParaRPr lang="es-ES" sz="2400" dirty="0">
              <a:latin typeface="Calibri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 2" pitchFamily="18" charset="2"/>
              <a:buChar char="P"/>
            </a:pPr>
            <a:r>
              <a:rPr lang="es-ES" sz="2400" dirty="0">
                <a:latin typeface="Calibri" pitchFamily="34" charset="0"/>
              </a:rPr>
              <a:t>Ed </a:t>
            </a:r>
            <a:r>
              <a:rPr lang="es-ES" sz="2400" dirty="0" err="1">
                <a:latin typeface="Calibri" pitchFamily="34" charset="0"/>
              </a:rPr>
              <a:t>Witten</a:t>
            </a: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 smtClean="0">
                <a:latin typeface="Calibri" pitchFamily="34" charset="0"/>
              </a:rPr>
              <a:t>(Princeton </a:t>
            </a:r>
            <a:r>
              <a:rPr lang="es-ES" sz="2400" dirty="0" err="1" smtClean="0">
                <a:latin typeface="Calibri" pitchFamily="34" charset="0"/>
              </a:rPr>
              <a:t>Physics</a:t>
            </a:r>
            <a:r>
              <a:rPr lang="es-ES" sz="2400" dirty="0" smtClean="0">
                <a:latin typeface="Calibri" pitchFamily="34" charset="0"/>
              </a:rPr>
              <a:t>) </a:t>
            </a:r>
            <a:r>
              <a:rPr lang="es-ES" sz="2400" dirty="0">
                <a:latin typeface="Calibri" pitchFamily="34" charset="0"/>
                <a:sym typeface="Wingdings" pitchFamily="2" charset="2"/>
              </a:rPr>
              <a:t></a:t>
            </a: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 smtClean="0">
                <a:latin typeface="Calibri" pitchFamily="34" charset="0"/>
              </a:rPr>
              <a:t>h=130</a:t>
            </a:r>
            <a:endParaRPr lang="es-ES" sz="2400" dirty="0">
              <a:latin typeface="Calibri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 2" pitchFamily="18" charset="2"/>
              <a:buChar char="P"/>
            </a:pPr>
            <a:r>
              <a:rPr lang="es-ES" sz="2400" dirty="0">
                <a:latin typeface="Calibri" pitchFamily="34" charset="0"/>
              </a:rPr>
              <a:t>Manuel Cardona </a:t>
            </a:r>
            <a:r>
              <a:rPr lang="es-ES" sz="2400" dirty="0" smtClean="0">
                <a:latin typeface="Calibri" pitchFamily="34" charset="0"/>
              </a:rPr>
              <a:t>(Experimental </a:t>
            </a:r>
            <a:r>
              <a:rPr lang="es-ES" sz="2400" dirty="0" err="1" smtClean="0">
                <a:latin typeface="Calibri" pitchFamily="34" charset="0"/>
              </a:rPr>
              <a:t>Physics</a:t>
            </a:r>
            <a:r>
              <a:rPr lang="es-ES" sz="2400" dirty="0" smtClean="0">
                <a:latin typeface="Calibri" pitchFamily="34" charset="0"/>
              </a:rPr>
              <a:t>) </a:t>
            </a:r>
            <a:r>
              <a:rPr lang="es-ES" sz="2400" dirty="0">
                <a:latin typeface="Calibri" pitchFamily="34" charset="0"/>
                <a:sym typeface="Wingdings" pitchFamily="2" charset="2"/>
              </a:rPr>
              <a:t></a:t>
            </a:r>
            <a:r>
              <a:rPr lang="es-ES" sz="2400" dirty="0">
                <a:latin typeface="Calibri" pitchFamily="34" charset="0"/>
              </a:rPr>
              <a:t> </a:t>
            </a:r>
            <a:r>
              <a:rPr lang="es-ES" sz="2400" dirty="0" smtClean="0">
                <a:latin typeface="Calibri" pitchFamily="34" charset="0"/>
              </a:rPr>
              <a:t>h=104</a:t>
            </a:r>
            <a:endParaRPr lang="es-ES" sz="2400" dirty="0">
              <a:latin typeface="Calibri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 2" pitchFamily="18" charset="2"/>
              <a:buChar char="P"/>
            </a:pPr>
            <a:r>
              <a:rPr lang="es-ES" sz="2400" dirty="0" smtClean="0">
                <a:latin typeface="Calibri" pitchFamily="34" charset="0"/>
              </a:rPr>
              <a:t>Physis Nobel </a:t>
            </a:r>
            <a:r>
              <a:rPr lang="es-ES" sz="2400" dirty="0" err="1" smtClean="0">
                <a:latin typeface="Calibri" pitchFamily="34" charset="0"/>
              </a:rPr>
              <a:t>Award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 err="1" smtClean="0">
                <a:latin typeface="Calibri" pitchFamily="34" charset="0"/>
              </a:rPr>
              <a:t>average</a:t>
            </a:r>
            <a:r>
              <a:rPr lang="es-ES" sz="2400" dirty="0" smtClean="0">
                <a:latin typeface="Calibri" pitchFamily="34" charset="0"/>
              </a:rPr>
              <a:t> H </a:t>
            </a:r>
            <a:r>
              <a:rPr lang="es-ES" sz="2400" dirty="0" err="1" smtClean="0">
                <a:latin typeface="Calibri" pitchFamily="34" charset="0"/>
              </a:rPr>
              <a:t>index</a:t>
            </a:r>
            <a:r>
              <a:rPr lang="es-ES" sz="24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>
                <a:latin typeface="Calibri" pitchFamily="34" charset="0"/>
              </a:rPr>
              <a:t>h=41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 2" pitchFamily="18" charset="2"/>
              <a:buChar char="P"/>
            </a:pPr>
            <a:r>
              <a:rPr lang="en-US" sz="2400" dirty="0" smtClean="0">
                <a:latin typeface="Calibri" pitchFamily="34" charset="0"/>
              </a:rPr>
              <a:t>Physical access to the Academy of Sciences of the United States  H index required</a:t>
            </a:r>
            <a:r>
              <a:rPr lang="es-ES" sz="2400" dirty="0" smtClean="0">
                <a:latin typeface="Calibri" pitchFamily="34" charset="0"/>
                <a:sym typeface="Wingdings" pitchFamily="2" charset="2"/>
              </a:rPr>
              <a:t></a:t>
            </a:r>
            <a:r>
              <a:rPr lang="es-ES" sz="2400" dirty="0" smtClean="0">
                <a:latin typeface="Calibri" pitchFamily="34" charset="0"/>
              </a:rPr>
              <a:t> </a:t>
            </a:r>
            <a:r>
              <a:rPr lang="es-ES" sz="2400" dirty="0">
                <a:latin typeface="Calibri" pitchFamily="34" charset="0"/>
              </a:rPr>
              <a:t>h=45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endParaRPr lang="es-ES" sz="2400" dirty="0">
              <a:latin typeface="Calibri" pitchFamily="34" charset="0"/>
            </a:endParaRPr>
          </a:p>
        </p:txBody>
      </p:sp>
      <p:sp>
        <p:nvSpPr>
          <p:cNvPr id="4" name="3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 rot="2445566">
            <a:off x="7555289" y="598199"/>
            <a:ext cx="13907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b="1" dirty="0" smtClean="0">
                <a:cs typeface="Calibri" pitchFamily="34" charset="0"/>
              </a:rPr>
              <a:t>Metrics</a:t>
            </a:r>
            <a:endParaRPr lang="es-ES" sz="3000" b="1" dirty="0">
              <a:cs typeface="Calibri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846" y="1811"/>
            <a:ext cx="8183562" cy="834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dirty="0" smtClean="0">
                <a:latin typeface="Berlin Sans FB Demi" pitchFamily="34" charset="0"/>
                <a:ea typeface="+mj-ea"/>
                <a:cs typeface="Calibri" pitchFamily="34" charset="0"/>
              </a:rPr>
              <a:t>H </a:t>
            </a:r>
            <a:r>
              <a:rPr lang="es-ES_tradnl" sz="3200" dirty="0" err="1" smtClean="0">
                <a:latin typeface="Berlin Sans FB Demi" pitchFamily="34" charset="0"/>
                <a:ea typeface="+mj-ea"/>
                <a:cs typeface="Calibri" pitchFamily="34" charset="0"/>
              </a:rPr>
              <a:t>index</a:t>
            </a:r>
            <a:endParaRPr kumimoji="0" lang="es-ES_tradnl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erlin Sans FB Dem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88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3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229600" cy="580926"/>
          </a:xfrm>
        </p:spPr>
        <p:txBody>
          <a:bodyPr/>
          <a:lstStyle/>
          <a:p>
            <a:pPr algn="l" eaLnBrk="1" hangingPunct="1"/>
            <a:r>
              <a:rPr lang="es-ES_tradnl" sz="3200" dirty="0" err="1" smtClean="0">
                <a:latin typeface="Berlin Sans FB Demi" pitchFamily="34" charset="0"/>
              </a:rPr>
              <a:t>Highlights</a:t>
            </a:r>
            <a:endParaRPr lang="es-ES_tradnl" sz="3200" dirty="0" smtClean="0">
              <a:latin typeface="Berlin Sans FB Demi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55576" y="2060848"/>
            <a:ext cx="7632848" cy="4278094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s-ES" sz="2800" dirty="0" err="1" smtClean="0">
                <a:latin typeface="Calibri" pitchFamily="34" charset="0"/>
              </a:rPr>
              <a:t>Recommended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steps</a:t>
            </a:r>
            <a:r>
              <a:rPr lang="es-ES" sz="2800" dirty="0" smtClean="0">
                <a:latin typeface="Calibri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sz="2800" dirty="0" err="1" smtClean="0">
                <a:latin typeface="Calibri" pitchFamily="34" charset="0"/>
              </a:rPr>
              <a:t>Search</a:t>
            </a:r>
            <a:r>
              <a:rPr lang="es-ES" sz="2800" dirty="0" smtClean="0">
                <a:latin typeface="Calibri" pitchFamily="34" charset="0"/>
              </a:rPr>
              <a:t> for </a:t>
            </a:r>
            <a:r>
              <a:rPr lang="es-ES" sz="2800" dirty="0" err="1" smtClean="0">
                <a:latin typeface="Calibri" pitchFamily="34" charset="0"/>
              </a:rPr>
              <a:t>article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on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Trovador+</a:t>
            </a:r>
            <a:r>
              <a:rPr lang="es-ES" sz="2800" dirty="0" smtClean="0">
                <a:latin typeface="Calibr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sz="2800" dirty="0" err="1" smtClean="0">
                <a:latin typeface="Calibri" pitchFamily="34" charset="0"/>
              </a:rPr>
              <a:t>If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article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was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not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found</a:t>
            </a:r>
            <a:r>
              <a:rPr lang="es-ES" sz="2800" dirty="0" smtClean="0">
                <a:latin typeface="Calibri" pitchFamily="34" charset="0"/>
              </a:rPr>
              <a:t>, </a:t>
            </a:r>
            <a:r>
              <a:rPr lang="es-ES" sz="2800" dirty="0" err="1" smtClean="0">
                <a:latin typeface="Calibri" pitchFamily="34" charset="0"/>
              </a:rPr>
              <a:t>search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by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journal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title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on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UAB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library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catalogue</a:t>
            </a:r>
            <a:r>
              <a:rPr lang="es-ES" sz="2800" dirty="0" smtClean="0">
                <a:latin typeface="Calibr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sz="2800" dirty="0" err="1" smtClean="0">
                <a:latin typeface="Calibri" pitchFamily="34" charset="0"/>
              </a:rPr>
              <a:t>If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journal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subscription</a:t>
            </a:r>
            <a:r>
              <a:rPr lang="es-ES" sz="2800" dirty="0" smtClean="0">
                <a:latin typeface="Calibri" pitchFamily="34" charset="0"/>
              </a:rPr>
              <a:t> is </a:t>
            </a:r>
            <a:r>
              <a:rPr lang="es-ES" sz="2800" dirty="0" err="1" smtClean="0">
                <a:latin typeface="Calibri" pitchFamily="34" charset="0"/>
              </a:rPr>
              <a:t>not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available</a:t>
            </a:r>
            <a:r>
              <a:rPr lang="es-ES" sz="2800" dirty="0" smtClean="0">
                <a:latin typeface="Calibri" pitchFamily="34" charset="0"/>
              </a:rPr>
              <a:t>, </a:t>
            </a:r>
            <a:r>
              <a:rPr lang="es-ES" sz="2800" dirty="0" err="1" smtClean="0">
                <a:latin typeface="Calibri" pitchFamily="34" charset="0"/>
              </a:rPr>
              <a:t>search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by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article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title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on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Google</a:t>
            </a:r>
            <a:r>
              <a:rPr lang="es-ES" sz="2800" dirty="0" smtClean="0">
                <a:latin typeface="Calibri" pitchFamily="34" charset="0"/>
              </a:rPr>
              <a:t> and 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Google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Scholar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.</a:t>
            </a:r>
          </a:p>
          <a:p>
            <a:pPr marL="342900" indent="-342900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es-ES" sz="2800" dirty="0" err="1" smtClean="0">
                <a:latin typeface="Calibri" pitchFamily="34" charset="0"/>
              </a:rPr>
              <a:t>If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we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could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not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download</a:t>
            </a:r>
            <a:r>
              <a:rPr lang="es-ES" sz="2800" smtClean="0">
                <a:latin typeface="Calibri" pitchFamily="34" charset="0"/>
              </a:rPr>
              <a:t> a full </a:t>
            </a:r>
            <a:r>
              <a:rPr lang="es-ES" sz="2800" dirty="0" err="1" smtClean="0">
                <a:latin typeface="Calibri" pitchFamily="34" charset="0"/>
              </a:rPr>
              <a:t>text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article</a:t>
            </a:r>
            <a:r>
              <a:rPr lang="es-ES" sz="2800" dirty="0" smtClean="0">
                <a:latin typeface="Calibri" pitchFamily="34" charset="0"/>
              </a:rPr>
              <a:t>, </a:t>
            </a:r>
            <a:r>
              <a:rPr lang="es-ES" sz="2800" dirty="0" err="1" smtClean="0">
                <a:latin typeface="Calibri" pitchFamily="34" charset="0"/>
              </a:rPr>
              <a:t>we</a:t>
            </a:r>
            <a:r>
              <a:rPr lang="es-ES" sz="2800" dirty="0" smtClean="0">
                <a:latin typeface="Calibri" pitchFamily="34" charset="0"/>
              </a:rPr>
              <a:t> open a formal </a:t>
            </a:r>
            <a:r>
              <a:rPr lang="es-ES" sz="2800" dirty="0" err="1" smtClean="0">
                <a:latin typeface="Calibri" pitchFamily="34" charset="0"/>
              </a:rPr>
              <a:t>request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through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Interlibrary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Loan </a:t>
            </a:r>
            <a:r>
              <a:rPr lang="es-ES" sz="2800" b="1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Service</a:t>
            </a:r>
            <a:r>
              <a:rPr lang="es-ES" sz="2800" dirty="0" smtClean="0">
                <a:latin typeface="Calibri" pitchFamily="34" charset="0"/>
              </a:rPr>
              <a:t>.</a:t>
            </a:r>
            <a:endParaRPr lang="es-ES" sz="28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576" y="1052736"/>
            <a:ext cx="7560840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alibri" pitchFamily="34" charset="0"/>
              </a:rPr>
              <a:t>¿</a:t>
            </a:r>
            <a:r>
              <a:rPr lang="es-ES" sz="2800" dirty="0" err="1" smtClean="0">
                <a:latin typeface="Calibri" pitchFamily="34" charset="0"/>
              </a:rPr>
              <a:t>How</a:t>
            </a:r>
            <a:r>
              <a:rPr lang="es-ES" sz="2800" dirty="0" smtClean="0">
                <a:latin typeface="Calibri" pitchFamily="34" charset="0"/>
              </a:rPr>
              <a:t> to </a:t>
            </a:r>
            <a:r>
              <a:rPr lang="es-ES" sz="2800" dirty="0" err="1" smtClean="0">
                <a:latin typeface="Calibri" pitchFamily="34" charset="0"/>
              </a:rPr>
              <a:t>access</a:t>
            </a:r>
            <a:r>
              <a:rPr lang="es-ES" sz="2800" dirty="0" smtClean="0">
                <a:latin typeface="Calibri" pitchFamily="34" charset="0"/>
              </a:rPr>
              <a:t> a full </a:t>
            </a:r>
            <a:r>
              <a:rPr lang="es-ES" sz="2800" dirty="0" err="1" smtClean="0">
                <a:latin typeface="Calibri" pitchFamily="34" charset="0"/>
              </a:rPr>
              <a:t>text</a:t>
            </a:r>
            <a:r>
              <a:rPr lang="es-ES" sz="2800" dirty="0" smtClean="0">
                <a:latin typeface="Calibri" pitchFamily="34" charset="0"/>
              </a:rPr>
              <a:t> </a:t>
            </a:r>
            <a:r>
              <a:rPr lang="es-ES" sz="2800" dirty="0" err="1" smtClean="0">
                <a:latin typeface="Calibri" pitchFamily="34" charset="0"/>
              </a:rPr>
              <a:t>articles</a:t>
            </a:r>
            <a:r>
              <a:rPr lang="es-ES" sz="2800" dirty="0" smtClean="0">
                <a:latin typeface="Calibri" pitchFamily="34" charset="0"/>
              </a:rPr>
              <a:t>?</a:t>
            </a:r>
            <a:endParaRPr lang="es-ES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82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7" name="Rectangle 2"/>
          <p:cNvSpPr>
            <a:spLocks noGrp="1" noChangeArrowheads="1"/>
          </p:cNvSpPr>
          <p:nvPr>
            <p:ph type="title"/>
          </p:nvPr>
        </p:nvSpPr>
        <p:spPr>
          <a:xfrm>
            <a:off x="392906" y="476672"/>
            <a:ext cx="8229600" cy="576263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s-ES" sz="3200" dirty="0" err="1" smtClean="0">
                <a:latin typeface="Berlin Sans FB Demi" pitchFamily="34" charset="0"/>
              </a:rPr>
              <a:t>before</a:t>
            </a:r>
            <a:r>
              <a:rPr lang="es-ES" sz="3200" dirty="0" smtClean="0">
                <a:latin typeface="Berlin Sans FB Demi" pitchFamily="34" charset="0"/>
              </a:rPr>
              <a:t> </a:t>
            </a:r>
            <a:r>
              <a:rPr lang="es-ES" sz="3200" dirty="0" err="1" smtClean="0">
                <a:latin typeface="Berlin Sans FB Demi" pitchFamily="34" charset="0"/>
              </a:rPr>
              <a:t>concluding</a:t>
            </a:r>
            <a:r>
              <a:rPr lang="es-ES" sz="3200" dirty="0" smtClean="0">
                <a:latin typeface="Berlin Sans FB Demi" pitchFamily="34" charset="0"/>
              </a:rPr>
              <a:t>...</a:t>
            </a:r>
            <a:endParaRPr lang="es-ES_tradnl" sz="3200" dirty="0" smtClean="0">
              <a:latin typeface="Berlin Sans FB Demi" pitchFamily="34" charset="0"/>
            </a:endParaRPr>
          </a:p>
        </p:txBody>
      </p:sp>
      <p:sp>
        <p:nvSpPr>
          <p:cNvPr id="120834" name="Text Box 3"/>
          <p:cNvSpPr txBox="1">
            <a:spLocks noChangeArrowheads="1"/>
          </p:cNvSpPr>
          <p:nvPr/>
        </p:nvSpPr>
        <p:spPr bwMode="auto">
          <a:xfrm>
            <a:off x="914400" y="21336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0000"/>
              </a:buClr>
              <a:buFontTx/>
              <a:buChar char="•"/>
            </a:pPr>
            <a:endParaRPr lang="es-ES_tradnl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20835" name="Text Box 5"/>
          <p:cNvSpPr txBox="1">
            <a:spLocks noChangeArrowheads="1"/>
          </p:cNvSpPr>
          <p:nvPr/>
        </p:nvSpPr>
        <p:spPr bwMode="auto">
          <a:xfrm>
            <a:off x="683568" y="6021388"/>
            <a:ext cx="78488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ct val="50000"/>
              </a:spcBef>
            </a:pPr>
            <a:r>
              <a:rPr lang="es-ES_tradnl" sz="2000" b="1" dirty="0">
                <a:latin typeface="Calibri" pitchFamily="34" charset="0"/>
                <a:hlinkClick r:id="rId3"/>
              </a:rPr>
              <a:t>http://www.youtube.com/watch?v=iwPj0qgvfIs&amp;feature=youtu.be&amp;a</a:t>
            </a:r>
            <a:endParaRPr lang="es-ES" sz="2000" dirty="0">
              <a:latin typeface="Calibri" pitchFamily="34" charset="0"/>
              <a:cs typeface="Arial" charset="0"/>
            </a:endParaRPr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1773238"/>
            <a:ext cx="39036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4320480" cy="576064"/>
          </a:xfrm>
        </p:spPr>
        <p:txBody>
          <a:bodyPr>
            <a:no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Questions</a:t>
            </a:r>
            <a:r>
              <a:rPr lang="es-E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?</a:t>
            </a:r>
            <a:endParaRPr lang="es-E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 Demi" pitchFamily="34" charset="0"/>
            </a:endParaRPr>
          </a:p>
        </p:txBody>
      </p:sp>
      <p:sp>
        <p:nvSpPr>
          <p:cNvPr id="3409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38600" y="2780928"/>
            <a:ext cx="5105400" cy="144016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None/>
            </a:pPr>
            <a:r>
              <a:rPr lang="es-ES" b="1" dirty="0" smtClean="0"/>
              <a:t>Mar Sanz</a:t>
            </a:r>
          </a:p>
          <a:p>
            <a:pPr algn="just" eaLnBrk="1" hangingPunct="1">
              <a:lnSpc>
                <a:spcPct val="90000"/>
              </a:lnSpc>
              <a:buNone/>
            </a:pPr>
            <a:r>
              <a:rPr lang="es-ES" dirty="0" smtClean="0"/>
              <a:t>	</a:t>
            </a:r>
            <a:r>
              <a:rPr lang="es-ES" dirty="0" smtClean="0">
                <a:hlinkClick r:id="rId3"/>
              </a:rPr>
              <a:t>msanz@buc.ucm.es</a:t>
            </a:r>
            <a:endParaRPr lang="es-ES" dirty="0" smtClean="0"/>
          </a:p>
        </p:txBody>
      </p:sp>
      <p:pic>
        <p:nvPicPr>
          <p:cNvPr id="157698" name="Picture 2" descr="http://www.e-conomic.com/file-pic/interrogacion-roja-hombre-blanco-ordenador/interrogacion-roja-hombre-blanco-ordenad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420888"/>
            <a:ext cx="3391393" cy="2348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we_can_do_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268760"/>
            <a:ext cx="4436900" cy="3528392"/>
          </a:xfrm>
          <a:prstGeom prst="rect">
            <a:avLst/>
          </a:prstGeom>
        </p:spPr>
      </p:pic>
      <p:sp>
        <p:nvSpPr>
          <p:cNvPr id="4" name="4 Rectángulo"/>
          <p:cNvSpPr/>
          <p:nvPr/>
        </p:nvSpPr>
        <p:spPr>
          <a:xfrm>
            <a:off x="467544" y="5517232"/>
            <a:ext cx="82809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Thank</a:t>
            </a:r>
            <a:r>
              <a:rPr lang="es-E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 </a:t>
            </a:r>
            <a:r>
              <a:rPr lang="es-E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you</a:t>
            </a:r>
            <a:r>
              <a:rPr lang="es-E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!</a:t>
            </a:r>
            <a:endParaRPr lang="es-ES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844824"/>
            <a:ext cx="5682585" cy="406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8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620688"/>
            <a:ext cx="6721168" cy="109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3491880" y="0"/>
            <a:ext cx="5652120" cy="6858000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260648"/>
            <a:ext cx="3347864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>
                <a:solidFill>
                  <a:schemeClr val="accent6">
                    <a:lumMod val="75000"/>
                  </a:schemeClr>
                </a:solidFill>
              </a:rPr>
              <a:t>Sources</a:t>
            </a:r>
            <a:r>
              <a:rPr lang="es-ES" sz="4000" b="1" dirty="0" smtClean="0">
                <a:solidFill>
                  <a:schemeClr val="accent6">
                    <a:lumMod val="75000"/>
                  </a:schemeClr>
                </a:solidFill>
              </a:rPr>
              <a:t> of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baseline="0" dirty="0" err="1" smtClean="0"/>
              <a:t>Searching</a:t>
            </a:r>
            <a:r>
              <a:rPr lang="es-ES" sz="4000" b="1" baseline="0" dirty="0" smtClean="0"/>
              <a:t> </a:t>
            </a:r>
            <a:r>
              <a:rPr lang="es-ES" sz="4000" b="1" baseline="0" dirty="0" err="1" smtClean="0"/>
              <a:t>Strategies</a:t>
            </a:r>
            <a:endParaRPr lang="es-ES" sz="4000" b="1" dirty="0" smtClean="0"/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How</a:t>
            </a:r>
            <a:r>
              <a:rPr lang="es-ES" sz="4000" b="1" dirty="0" smtClean="0"/>
              <a:t> to </a:t>
            </a:r>
            <a:r>
              <a:rPr lang="es-ES" sz="4000" b="1" dirty="0" err="1" smtClean="0"/>
              <a:t>organize</a:t>
            </a:r>
            <a:r>
              <a:rPr lang="es-ES" sz="4000" b="1" dirty="0" smtClean="0"/>
              <a:t> information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ES" sz="4000" b="1" dirty="0" err="1" smtClean="0"/>
              <a:t>Information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Evaluation</a:t>
            </a:r>
            <a:endParaRPr lang="es-ES" b="1" dirty="0" smtClean="0"/>
          </a:p>
          <a:p>
            <a:endParaRPr lang="es-ES" dirty="0"/>
          </a:p>
        </p:txBody>
      </p:sp>
      <p:pic>
        <p:nvPicPr>
          <p:cNvPr id="5" name="Picture 2" descr="http://www.osiatis.es/img/bases_datos.gif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923928" y="3140968"/>
            <a:ext cx="2355119" cy="1687835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5 Imagen" descr="catalog1.jpg"/>
          <p:cNvPicPr>
            <a:picLocks noChangeAspect="1"/>
          </p:cNvPicPr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6188629" y="836712"/>
            <a:ext cx="2448272" cy="163002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4" descr="e-revistas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6440657" y="3789040"/>
            <a:ext cx="1944216" cy="160431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9244" y="332656"/>
            <a:ext cx="1584176" cy="167458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Rectangle 2"/>
          <p:cNvSpPr txBox="1">
            <a:spLocks/>
          </p:cNvSpPr>
          <p:nvPr/>
        </p:nvSpPr>
        <p:spPr bwMode="auto">
          <a:xfrm>
            <a:off x="3751212" y="2276872"/>
            <a:ext cx="21602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3000" b="1" dirty="0" smtClean="0">
                <a:ea typeface="+mj-ea"/>
                <a:cs typeface="+mj-cs"/>
              </a:rPr>
              <a:t>Internet: Google</a:t>
            </a:r>
            <a:endParaRPr lang="es-ES" sz="3000" b="1" dirty="0">
              <a:ea typeface="+mj-ea"/>
              <a:cs typeface="+mj-cs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261234" y="2780928"/>
            <a:ext cx="2303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Library </a:t>
            </a:r>
            <a:r>
              <a:rPr lang="es-E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Websites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282874" y="5157192"/>
            <a:ext cx="1504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Databases</a:t>
            </a:r>
            <a:endParaRPr lang="es-ES" sz="2400" b="1" dirty="0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680842" y="5661248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E-</a:t>
            </a:r>
            <a:r>
              <a:rPr lang="es-E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Calibri" pitchFamily="34" charset="0"/>
              </a:rPr>
              <a:t>journals</a:t>
            </a:r>
            <a:endParaRPr lang="es-ES" sz="2400" b="1" dirty="0" smtClean="0">
              <a:solidFill>
                <a:schemeClr val="tx1">
                  <a:lumMod val="50000"/>
                  <a:lumOff val="50000"/>
                </a:schemeClr>
              </a:solidFill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-180528" y="476672"/>
            <a:ext cx="8856984" cy="4824536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>
            <a:noAutofit/>
          </a:bodyPr>
          <a:lstStyle/>
          <a:p>
            <a:pPr marL="265176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tabLst/>
              <a:defRPr/>
            </a:pPr>
            <a:r>
              <a:rPr kumimoji="0" lang="es-ES_tradnl" sz="21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65176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Blip>
                <a:blip r:embed="rId3"/>
              </a:buBlip>
              <a:tabLst/>
              <a:defRPr/>
            </a:pPr>
            <a:r>
              <a:rPr kumimoji="0" lang="es-ES_tradnl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Searching</a:t>
            </a:r>
            <a:r>
              <a:rPr kumimoji="0" lang="es-ES_tradnl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s-ES_tradnl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Tips</a:t>
            </a:r>
            <a:r>
              <a:rPr kumimoji="0" lang="es-ES_tradnl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s-ES_tradnl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Tricks</a:t>
            </a:r>
            <a:r>
              <a:rPr kumimoji="0" lang="es-ES_tradnl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65176" lvl="0">
              <a:spcBef>
                <a:spcPts val="300"/>
              </a:spcBef>
              <a:defRPr/>
            </a:pPr>
            <a:r>
              <a:rPr lang="es-ES_tradnl" sz="2100" b="1" dirty="0" smtClean="0">
                <a:solidFill>
                  <a:schemeClr val="accent6">
                    <a:lumMod val="75000"/>
                  </a:schemeClr>
                </a:solidFill>
              </a:rPr>
              <a:t>	 </a:t>
            </a:r>
            <a:r>
              <a:rPr lang="es-ES_tradnl" sz="2100" dirty="0" smtClean="0">
                <a:solidFill>
                  <a:schemeClr val="accent6">
                    <a:lumMod val="75000"/>
                  </a:schemeClr>
                </a:solidFill>
                <a:hlinkClick r:id="rId4"/>
              </a:rPr>
              <a:t>http://www.google.com/intl/en/insidesearch/tipstricks/all.html</a:t>
            </a:r>
            <a:endParaRPr kumimoji="0" lang="es-ES_tradnl" sz="210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Blip>
                <a:blip r:embed="rId3"/>
              </a:buBlip>
              <a:tabLst/>
              <a:defRPr/>
            </a:pPr>
            <a:r>
              <a:rPr kumimoji="0" lang="es-ES_tradnl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_tradnl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advanced</a:t>
            </a:r>
            <a:r>
              <a:rPr lang="es-ES_tradnl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search</a:t>
            </a:r>
            <a:endParaRPr lang="es-ES_tradnl" sz="2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548640" lvl="1">
              <a:spcBef>
                <a:spcPts val="300"/>
              </a:spcBef>
              <a:defRPr/>
            </a:pPr>
            <a:r>
              <a:rPr kumimoji="0" lang="es-ES_tradn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_tradnl" sz="2100" dirty="0" smtClean="0"/>
              <a:t> </a:t>
            </a:r>
            <a:r>
              <a:rPr lang="es-ES_tradnl" sz="2100" dirty="0" smtClean="0">
                <a:hlinkClick r:id="rId5"/>
              </a:rPr>
              <a:t>http://www.google.com/advanced_search</a:t>
            </a:r>
            <a:endParaRPr kumimoji="0" lang="es-ES_tradnl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Blip>
                <a:blip r:embed="rId3"/>
              </a:buBlip>
              <a:tabLst/>
              <a:defRPr/>
            </a:pPr>
            <a:r>
              <a:rPr kumimoji="0" lang="es-ES_tradn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special</a:t>
            </a:r>
            <a:r>
              <a:rPr lang="es-ES_tradnl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operators</a:t>
            </a:r>
            <a:endParaRPr lang="es-ES_tradnl" sz="2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5176" lvl="0">
              <a:spcBef>
                <a:spcPts val="300"/>
              </a:spcBef>
              <a:defRPr/>
            </a:pPr>
            <a:r>
              <a:rPr lang="es-ES_tradnl" sz="2100" b="1" dirty="0" smtClean="0">
                <a:solidFill>
                  <a:schemeClr val="accent6">
                    <a:lumMod val="75000"/>
                  </a:schemeClr>
                </a:solidFill>
              </a:rPr>
              <a:t>	 “…”</a:t>
            </a:r>
            <a:r>
              <a:rPr lang="es-ES_tradnl" sz="2100" i="1" dirty="0" smtClean="0"/>
              <a:t>           </a:t>
            </a:r>
            <a:r>
              <a:rPr lang="es-ES_tradnl" sz="2100" dirty="0" err="1" smtClean="0"/>
              <a:t>search</a:t>
            </a:r>
            <a:r>
              <a:rPr lang="es-ES_tradnl" sz="2100" dirty="0" smtClean="0"/>
              <a:t> </a:t>
            </a:r>
            <a:r>
              <a:rPr lang="es-ES_tradnl" sz="2100" dirty="0" err="1" smtClean="0"/>
              <a:t>for</a:t>
            </a:r>
            <a:r>
              <a:rPr lang="es-ES_tradnl" sz="2100" dirty="0" smtClean="0"/>
              <a:t> a </a:t>
            </a:r>
            <a:r>
              <a:rPr lang="es-ES_tradnl" sz="2100" b="1" dirty="0" smtClean="0">
                <a:solidFill>
                  <a:schemeClr val="accent6">
                    <a:lumMod val="75000"/>
                  </a:schemeClr>
                </a:solidFill>
              </a:rPr>
              <a:t>particular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phrase</a:t>
            </a:r>
            <a:endParaRPr lang="es-ES_tradnl" sz="2100" i="1" dirty="0" smtClean="0"/>
          </a:p>
          <a:p>
            <a:pPr marL="722376" lvl="1">
              <a:spcBef>
                <a:spcPts val="300"/>
              </a:spcBef>
              <a:defRPr/>
            </a:pPr>
            <a:r>
              <a:rPr lang="es-ES_tradnl" sz="2100" i="1" dirty="0" smtClean="0"/>
              <a:t>		</a:t>
            </a:r>
            <a:r>
              <a:rPr lang="es-ES_tradnl" sz="2100" dirty="0" smtClean="0">
                <a:solidFill>
                  <a:srgbClr val="FF0000"/>
                </a:solidFill>
                <a:hlinkClick r:id="rId6"/>
              </a:rPr>
              <a:t>“in vitro </a:t>
            </a:r>
            <a:r>
              <a:rPr lang="es-ES_tradnl" sz="2100" dirty="0" err="1" smtClean="0">
                <a:solidFill>
                  <a:srgbClr val="FF0000"/>
                </a:solidFill>
                <a:hlinkClick r:id="rId6"/>
              </a:rPr>
              <a:t>maturation</a:t>
            </a:r>
            <a:r>
              <a:rPr lang="es-ES_tradnl" sz="2100" dirty="0" smtClean="0">
                <a:solidFill>
                  <a:srgbClr val="FF0000"/>
                </a:solidFill>
                <a:hlinkClick r:id="rId6"/>
              </a:rPr>
              <a:t>” </a:t>
            </a:r>
            <a:endParaRPr lang="es-ES_tradnl" sz="2100" dirty="0" smtClean="0">
              <a:solidFill>
                <a:srgbClr val="FF0000"/>
              </a:solidFill>
            </a:endParaRPr>
          </a:p>
          <a:p>
            <a:pPr marL="265176">
              <a:spcBef>
                <a:spcPts val="300"/>
              </a:spcBef>
              <a:defRPr/>
            </a:pPr>
            <a:r>
              <a:rPr kumimoji="0" lang="es-ES_tradn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_tradnl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filetype</a:t>
            </a:r>
            <a:r>
              <a:rPr lang="es-ES_tradnl" sz="2100" b="1" dirty="0" smtClean="0">
                <a:solidFill>
                  <a:schemeClr val="accent6">
                    <a:lumMod val="75000"/>
                  </a:schemeClr>
                </a:solidFill>
              </a:rPr>
              <a:t>:            </a:t>
            </a:r>
            <a:r>
              <a:rPr lang="es-ES_tradnl" sz="2100" dirty="0" err="1" smtClean="0"/>
              <a:t>search</a:t>
            </a:r>
            <a:r>
              <a:rPr lang="es-ES_tradnl" sz="2100" dirty="0" smtClean="0"/>
              <a:t> for a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specific</a:t>
            </a:r>
            <a:r>
              <a:rPr lang="es-ES_tradnl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format</a:t>
            </a:r>
            <a:r>
              <a:rPr lang="es-ES_tradnl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file</a:t>
            </a:r>
            <a:endParaRPr lang="es-ES_tradnl" sz="21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005840" lvl="2">
              <a:spcBef>
                <a:spcPts val="300"/>
              </a:spcBef>
              <a:defRPr/>
            </a:pPr>
            <a:r>
              <a:rPr kumimoji="0" lang="es-ES_tradn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s-ES_tradnl" sz="2100" dirty="0" smtClean="0">
                <a:solidFill>
                  <a:srgbClr val="FF0000"/>
                </a:solidFill>
                <a:hlinkClick r:id="rId7"/>
              </a:rPr>
              <a:t>“in vitro </a:t>
            </a:r>
            <a:r>
              <a:rPr lang="es-ES_tradnl" sz="2100" dirty="0" err="1" smtClean="0">
                <a:solidFill>
                  <a:srgbClr val="FF0000"/>
                </a:solidFill>
                <a:hlinkClick r:id="rId7"/>
              </a:rPr>
              <a:t>maturation</a:t>
            </a:r>
            <a:r>
              <a:rPr lang="es-ES_tradnl" sz="2100" dirty="0" smtClean="0">
                <a:solidFill>
                  <a:srgbClr val="FF0000"/>
                </a:solidFill>
                <a:hlinkClick r:id="rId7"/>
              </a:rPr>
              <a:t>” </a:t>
            </a:r>
            <a:r>
              <a:rPr lang="es-ES_tradnl" sz="2100" dirty="0" err="1" smtClean="0">
                <a:solidFill>
                  <a:srgbClr val="FF0000"/>
                </a:solidFill>
                <a:hlinkClick r:id="rId7"/>
              </a:rPr>
              <a:t>filetype:pdf</a:t>
            </a:r>
            <a:endParaRPr lang="es-ES_tradnl" sz="2100" dirty="0" smtClean="0">
              <a:solidFill>
                <a:srgbClr val="FF0000"/>
              </a:solidFill>
              <a:hlinkClick r:id="rId8"/>
            </a:endParaRPr>
          </a:p>
          <a:p>
            <a:pPr marL="91440">
              <a:spcBef>
                <a:spcPts val="300"/>
              </a:spcBef>
              <a:defRPr/>
            </a:pPr>
            <a:r>
              <a:rPr lang="es-ES_tradnl" sz="2100" b="1" dirty="0" smtClean="0"/>
              <a:t>	</a:t>
            </a:r>
            <a:r>
              <a:rPr lang="es-ES_tradnl" sz="2100" dirty="0" smtClean="0"/>
              <a:t>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site</a:t>
            </a:r>
            <a:r>
              <a:rPr lang="es-ES_tradnl" sz="21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s-ES_tradnl" sz="2100" dirty="0" smtClean="0"/>
              <a:t>            to </a:t>
            </a:r>
            <a:r>
              <a:rPr lang="es-ES_tradnl" sz="2100" dirty="0" err="1" smtClean="0"/>
              <a:t>search</a:t>
            </a:r>
            <a:r>
              <a:rPr lang="es-ES_tradnl" sz="2100" dirty="0" smtClean="0"/>
              <a:t> </a:t>
            </a:r>
            <a:r>
              <a:rPr kumimoji="0" lang="es-ES_tradnl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within</a:t>
            </a:r>
            <a:r>
              <a:rPr kumimoji="0" lang="es-ES_tradnl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s-ES_tradnl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site</a:t>
            </a:r>
            <a:endParaRPr kumimoji="0" lang="es-ES_tradnl" sz="210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lvl="2">
              <a:spcBef>
                <a:spcPts val="300"/>
              </a:spcBef>
              <a:defRPr/>
            </a:pPr>
            <a:r>
              <a:rPr kumimoji="0" lang="es-ES_tradn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s-ES_tradn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“in vitro </a:t>
            </a:r>
            <a:r>
              <a:rPr kumimoji="0" lang="es-ES_tradnl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maturation</a:t>
            </a:r>
            <a:r>
              <a:rPr kumimoji="0" lang="es-ES_tradn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” </a:t>
            </a:r>
            <a:r>
              <a:rPr kumimoji="0" lang="es-ES_tradnl" sz="2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site:ucm.es</a:t>
            </a:r>
            <a:endParaRPr kumimoji="0" lang="es-ES_tradnl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Blip>
                <a:blip r:embed="rId3"/>
              </a:buBlip>
              <a:tabLst/>
              <a:defRPr/>
            </a:pPr>
            <a:r>
              <a:rPr kumimoji="0" lang="es-ES_tradnl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_tradnl" sz="2100" dirty="0" smtClean="0"/>
              <a:t>Use</a:t>
            </a:r>
            <a:r>
              <a:rPr kumimoji="0" lang="es-ES_tradnl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Verbatim</a:t>
            </a:r>
            <a:r>
              <a:rPr lang="es-ES_tradnl" sz="21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text-searching</a:t>
            </a:r>
            <a:endParaRPr kumimoji="0" lang="es-ES_tradnl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tabLst/>
              <a:defRPr/>
            </a:pPr>
            <a:r>
              <a:rPr kumimoji="0" lang="es-ES_tradnl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              </a:t>
            </a:r>
            <a:endParaRPr kumimoji="0" lang="es-ES_tradnl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buClrTx/>
              <a:buSzTx/>
              <a:buBlip>
                <a:blip r:embed="rId3"/>
              </a:buBlip>
              <a:tabLst/>
              <a:defRPr/>
            </a:pPr>
            <a:r>
              <a:rPr kumimoji="0" lang="es-ES_tradn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_tradnl" sz="2100" dirty="0" err="1" smtClean="0"/>
              <a:t>Search</a:t>
            </a:r>
            <a:r>
              <a:rPr lang="es-ES_tradnl" sz="2100" dirty="0" smtClean="0"/>
              <a:t> for</a:t>
            </a:r>
            <a:r>
              <a:rPr kumimoji="0" lang="es-ES_tradnl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academic</a:t>
            </a:r>
            <a:r>
              <a:rPr lang="es-ES_tradnl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100" b="1" dirty="0" err="1" smtClean="0">
                <a:solidFill>
                  <a:schemeClr val="accent6">
                    <a:lumMod val="75000"/>
                  </a:schemeClr>
                </a:solidFill>
              </a:rPr>
              <a:t>publications</a:t>
            </a:r>
            <a:r>
              <a:rPr lang="es-ES_tradnl" sz="21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s-ES_tradnl" sz="2100" dirty="0" smtClean="0"/>
              <a:t>and</a:t>
            </a:r>
            <a:r>
              <a:rPr kumimoji="0" lang="es-ES_tradnl" sz="21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s-ES_tradnl" sz="2100" dirty="0" err="1" smtClean="0"/>
              <a:t>received</a:t>
            </a:r>
            <a:r>
              <a:rPr lang="es-ES_tradnl" sz="2100" dirty="0" smtClean="0"/>
              <a:t> </a:t>
            </a:r>
            <a:r>
              <a:rPr kumimoji="0" lang="es-ES_tradnl" sz="21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cites in </a:t>
            </a:r>
            <a:r>
              <a:rPr kumimoji="0" lang="es-ES_tradnl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 </a:t>
            </a:r>
            <a:r>
              <a:rPr kumimoji="0" lang="es-ES_tradnl" sz="21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Scholar</a:t>
            </a:r>
            <a:endParaRPr kumimoji="0" lang="es-ES_tradnl" sz="21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lvl="0">
              <a:spcBef>
                <a:spcPts val="300"/>
              </a:spcBef>
              <a:defRPr/>
            </a:pPr>
            <a:r>
              <a:rPr lang="es-ES_tradnl" sz="2100" dirty="0" smtClean="0"/>
              <a:t>	 </a:t>
            </a:r>
            <a:r>
              <a:rPr lang="es-ES_tradnl" sz="2100" dirty="0" smtClean="0">
                <a:hlinkClick r:id="rId9"/>
              </a:rPr>
              <a:t>http://scholar.google.com/</a:t>
            </a:r>
            <a:endParaRPr kumimoji="0" lang="es-ES_tradnl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07504" y="138698"/>
            <a:ext cx="80648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000" dirty="0" err="1" smtClean="0">
                <a:latin typeface="Berlin Sans FB Demi" pitchFamily="34" charset="0"/>
              </a:rPr>
              <a:t>How</a:t>
            </a:r>
            <a:r>
              <a:rPr lang="es-ES_tradnl" sz="3000" dirty="0" smtClean="0">
                <a:latin typeface="Berlin Sans FB Demi" pitchFamily="34" charset="0"/>
              </a:rPr>
              <a:t> to </a:t>
            </a:r>
            <a:r>
              <a:rPr lang="es-ES_tradnl" sz="3000" dirty="0" err="1" smtClean="0">
                <a:latin typeface="Berlin Sans FB Demi" pitchFamily="34" charset="0"/>
              </a:rPr>
              <a:t>search</a:t>
            </a:r>
            <a:r>
              <a:rPr lang="es-ES_tradnl" sz="3000" dirty="0" smtClean="0">
                <a:latin typeface="Berlin Sans FB Demi" pitchFamily="34" charset="0"/>
              </a:rPr>
              <a:t> in </a:t>
            </a:r>
            <a:r>
              <a:rPr lang="es-ES_tradnl" sz="3000" dirty="0" err="1" smtClean="0">
                <a:latin typeface="Berlin Sans FB Demi" pitchFamily="34" charset="0"/>
              </a:rPr>
              <a:t>google</a:t>
            </a:r>
            <a:r>
              <a:rPr lang="es-ES_tradnl" sz="3000" dirty="0" smtClean="0">
                <a:latin typeface="Berlin Sans FB Demi" pitchFamily="34" charset="0"/>
              </a:rPr>
              <a:t> </a:t>
            </a:r>
            <a:r>
              <a:rPr lang="es-ES_tradnl" sz="3000" dirty="0" err="1" smtClean="0">
                <a:latin typeface="Berlin Sans FB Demi" pitchFamily="34" charset="0"/>
              </a:rPr>
              <a:t>what</a:t>
            </a:r>
            <a:r>
              <a:rPr lang="es-ES_tradnl" sz="3000" dirty="0" smtClean="0">
                <a:latin typeface="Berlin Sans FB Demi" pitchFamily="34" charset="0"/>
              </a:rPr>
              <a:t> </a:t>
            </a:r>
            <a:r>
              <a:rPr lang="es-ES_tradnl" sz="3000" dirty="0" err="1" smtClean="0">
                <a:latin typeface="Berlin Sans FB Demi" pitchFamily="34" charset="0"/>
              </a:rPr>
              <a:t>you</a:t>
            </a:r>
            <a:r>
              <a:rPr lang="es-ES_tradnl" sz="3000" dirty="0" smtClean="0">
                <a:latin typeface="Berlin Sans FB Demi" pitchFamily="34" charset="0"/>
              </a:rPr>
              <a:t> need</a:t>
            </a:r>
            <a:endParaRPr lang="es-ES" sz="3000" dirty="0">
              <a:latin typeface="Berlin Sans FB Dem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 rot="2490378">
            <a:off x="7145272" y="596791"/>
            <a:ext cx="2245726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Internet</a:t>
            </a:r>
          </a:p>
        </p:txBody>
      </p:sp>
      <p:sp>
        <p:nvSpPr>
          <p:cNvPr id="13" name="12 Flecha derecha"/>
          <p:cNvSpPr/>
          <p:nvPr/>
        </p:nvSpPr>
        <p:spPr>
          <a:xfrm>
            <a:off x="1475656" y="2780928"/>
            <a:ext cx="360040" cy="1440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Flecha derecha"/>
          <p:cNvSpPr/>
          <p:nvPr/>
        </p:nvSpPr>
        <p:spPr>
          <a:xfrm>
            <a:off x="1979712" y="3501008"/>
            <a:ext cx="360040" cy="1440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Flecha derecha"/>
          <p:cNvSpPr/>
          <p:nvPr/>
        </p:nvSpPr>
        <p:spPr>
          <a:xfrm>
            <a:off x="1547664" y="4221088"/>
            <a:ext cx="360040" cy="1440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derecha"/>
          <p:cNvSpPr/>
          <p:nvPr/>
        </p:nvSpPr>
        <p:spPr>
          <a:xfrm>
            <a:off x="2627784" y="5304829"/>
            <a:ext cx="360040" cy="1440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4283968" y="5304829"/>
            <a:ext cx="360040" cy="14401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8024" y="5242152"/>
            <a:ext cx="7048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 descr="https://encrypted-tbn3.gstatic.com/images?q=tbn:ANd9GcTBwFvJ9inrpmcSYVlfY5pY1ytjX8wvOOyLIUfjGH_nCVV9xXW7ceKGC3I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9952" y="5877272"/>
            <a:ext cx="1455139" cy="630561"/>
          </a:xfrm>
          <a:prstGeom prst="rect">
            <a:avLst/>
          </a:prstGeom>
          <a:noFill/>
        </p:spPr>
      </p:pic>
      <p:pic>
        <p:nvPicPr>
          <p:cNvPr id="145409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5656" y="5217198"/>
            <a:ext cx="1019194" cy="28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31840" y="5205197"/>
            <a:ext cx="936104" cy="31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18434" name="Object 7"/>
          <p:cNvGraphicFramePr>
            <a:graphicFrameLocks noChangeAspect="1"/>
          </p:cNvGraphicFramePr>
          <p:nvPr/>
        </p:nvGraphicFramePr>
        <p:xfrm>
          <a:off x="179512" y="2276872"/>
          <a:ext cx="8770928" cy="3488332"/>
        </p:xfrm>
        <a:graphic>
          <a:graphicData uri="http://schemas.openxmlformats.org/presentationml/2006/ole">
            <p:oleObj spid="_x0000_s144430" name="Imagen de mapa de bits" r:id="rId3" imgW="3285714" imgH="1305107" progId="PBrush">
              <p:embed/>
            </p:oleObj>
          </a:graphicData>
        </a:graphic>
      </p:graphicFrame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512" y="692696"/>
            <a:ext cx="871296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buFontTx/>
              <a:buChar char="•"/>
            </a:pP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Released</a:t>
            </a:r>
            <a:r>
              <a:rPr lang="es-ES" sz="2000" dirty="0" smtClean="0">
                <a:cs typeface="Arial" charset="0"/>
              </a:rPr>
              <a:t> in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2004</a:t>
            </a:r>
            <a:r>
              <a:rPr lang="es-ES" sz="2000" dirty="0">
                <a:cs typeface="Arial" charset="0"/>
              </a:rPr>
              <a:t>, </a:t>
            </a:r>
            <a:r>
              <a:rPr lang="es-ES" sz="2000" dirty="0" err="1" smtClean="0">
                <a:cs typeface="Arial" charset="0"/>
              </a:rPr>
              <a:t>whose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aim</a:t>
            </a:r>
            <a:r>
              <a:rPr lang="es-ES" sz="2000" dirty="0" smtClean="0">
                <a:cs typeface="Arial" charset="0"/>
              </a:rPr>
              <a:t> is to </a:t>
            </a:r>
            <a:r>
              <a:rPr lang="es-ES" sz="2000" dirty="0" err="1" smtClean="0">
                <a:cs typeface="Arial" charset="0"/>
              </a:rPr>
              <a:t>provide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free and universal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access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to  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scientific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publications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Recurrent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tracking of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academic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websites</a:t>
            </a:r>
            <a:r>
              <a:rPr lang="es-ES" sz="2000" dirty="0" smtClean="0">
                <a:cs typeface="Arial" charset="0"/>
              </a:rPr>
              <a:t>.</a:t>
            </a:r>
            <a:endParaRPr lang="es-ES" sz="2000" dirty="0" smtClean="0">
              <a:solidFill>
                <a:schemeClr val="accent1">
                  <a:lumMod val="75000"/>
                </a:schemeClr>
              </a:solidFill>
              <a:cs typeface="Arial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Scientific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documents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recovery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specialization</a:t>
            </a:r>
            <a:r>
              <a:rPr lang="es-ES" sz="2000" dirty="0" smtClean="0">
                <a:cs typeface="Arial" charset="0"/>
              </a:rPr>
              <a:t> and </a:t>
            </a:r>
            <a:r>
              <a:rPr lang="es-ES" sz="2000" dirty="0" err="1" smtClean="0">
                <a:cs typeface="Arial" charset="0"/>
              </a:rPr>
              <a:t>identification</a:t>
            </a:r>
            <a:r>
              <a:rPr lang="es-ES" sz="2000" dirty="0" smtClean="0">
                <a:cs typeface="Arial" charset="0"/>
              </a:rPr>
              <a:t> of </a:t>
            </a:r>
            <a:r>
              <a:rPr lang="es-ES" sz="2000" dirty="0" err="1" smtClean="0">
                <a:cs typeface="Arial" charset="0"/>
              </a:rPr>
              <a:t>each</a:t>
            </a:r>
            <a:r>
              <a:rPr lang="es-ES" sz="2000" dirty="0" smtClean="0">
                <a:cs typeface="Arial" charset="0"/>
              </a:rPr>
              <a:t> time </a:t>
            </a:r>
            <a:r>
              <a:rPr lang="es-ES" sz="2000" dirty="0" err="1" smtClean="0">
                <a:cs typeface="Arial" charset="0"/>
              </a:rPr>
              <a:t>were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cited</a:t>
            </a:r>
            <a:r>
              <a:rPr lang="es-ES" sz="2000" dirty="0" smtClean="0">
                <a:cs typeface="Arial" charset="0"/>
              </a:rPr>
              <a:t>.</a:t>
            </a:r>
            <a:endParaRPr lang="es-ES" sz="2000" dirty="0">
              <a:cs typeface="Arial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Direct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competitors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dirty="0" smtClean="0">
                <a:cs typeface="Arial" charset="0"/>
              </a:rPr>
              <a:t>of </a:t>
            </a:r>
            <a:r>
              <a:rPr lang="es-ES" sz="2000" dirty="0" err="1" smtClean="0">
                <a:cs typeface="Arial" charset="0"/>
              </a:rPr>
              <a:t>other</a:t>
            </a:r>
            <a:r>
              <a:rPr lang="es-ES" sz="2000" dirty="0" smtClean="0">
                <a:cs typeface="Arial" charset="0"/>
              </a:rPr>
              <a:t> cite </a:t>
            </a:r>
            <a:r>
              <a:rPr lang="es-ES" sz="2000" dirty="0" err="1" smtClean="0">
                <a:cs typeface="Arial" charset="0"/>
              </a:rPr>
              <a:t>index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such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as</a:t>
            </a:r>
            <a:r>
              <a:rPr lang="es-ES" sz="2000" b="1" dirty="0" err="1" smtClean="0">
                <a:cs typeface="Arial" charset="0"/>
              </a:rPr>
              <a:t>:</a:t>
            </a:r>
            <a:r>
              <a:rPr lang="es-ES" sz="2000" i="1" dirty="0" err="1" smtClean="0">
                <a:cs typeface="Arial" charset="0"/>
              </a:rPr>
              <a:t>Web</a:t>
            </a:r>
            <a:r>
              <a:rPr lang="es-ES" sz="2000" i="1" dirty="0" smtClean="0">
                <a:cs typeface="Arial" charset="0"/>
              </a:rPr>
              <a:t> </a:t>
            </a:r>
            <a:r>
              <a:rPr lang="es-ES" sz="2000" i="1" dirty="0">
                <a:cs typeface="Arial" charset="0"/>
              </a:rPr>
              <a:t>of </a:t>
            </a:r>
            <a:r>
              <a:rPr lang="es-ES" sz="2000" i="1" dirty="0" err="1">
                <a:cs typeface="Arial" charset="0"/>
              </a:rPr>
              <a:t>Science</a:t>
            </a:r>
            <a:r>
              <a:rPr lang="es-ES" sz="2000" dirty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or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i="1" dirty="0" err="1">
                <a:cs typeface="Arial" charset="0"/>
              </a:rPr>
              <a:t>Scopus</a:t>
            </a:r>
            <a:r>
              <a:rPr lang="es-ES" sz="2000" i="1" dirty="0">
                <a:cs typeface="Arial" charset="0"/>
              </a:rPr>
              <a:t>.</a:t>
            </a:r>
          </a:p>
          <a:p>
            <a:pPr>
              <a:buClr>
                <a:schemeClr val="tx1"/>
              </a:buClr>
            </a:pPr>
            <a:endParaRPr lang="es-ES" sz="2000" dirty="0"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Strenghs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: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Gratuity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: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b="1" i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Open </a:t>
            </a:r>
            <a:r>
              <a:rPr lang="es-ES" sz="2000" b="1" i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Access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Wide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coverage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of information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sources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: </a:t>
            </a:r>
            <a:r>
              <a:rPr lang="es-ES" sz="2000" dirty="0" err="1" smtClean="0">
                <a:cs typeface="Arial" charset="0"/>
              </a:rPr>
              <a:t>repositories</a:t>
            </a:r>
            <a:r>
              <a:rPr lang="es-ES" sz="2000" dirty="0" smtClean="0">
                <a:cs typeface="Arial" charset="0"/>
              </a:rPr>
              <a:t>, online </a:t>
            </a:r>
            <a:r>
              <a:rPr lang="es-ES" sz="2000" dirty="0" err="1" smtClean="0">
                <a:cs typeface="Arial" charset="0"/>
              </a:rPr>
              <a:t>journals</a:t>
            </a:r>
            <a:r>
              <a:rPr lang="es-ES" sz="2000" dirty="0" smtClean="0">
                <a:cs typeface="Arial" charset="0"/>
              </a:rPr>
              <a:t>, </a:t>
            </a:r>
            <a:r>
              <a:rPr lang="es-ES" sz="2000" dirty="0" err="1" smtClean="0">
                <a:cs typeface="Arial" charset="0"/>
              </a:rPr>
              <a:t>databases</a:t>
            </a:r>
            <a:r>
              <a:rPr lang="es-ES" sz="2000" dirty="0" smtClean="0">
                <a:cs typeface="Arial" charset="0"/>
              </a:rPr>
              <a:t>, </a:t>
            </a:r>
            <a:r>
              <a:rPr lang="es-ES" sz="2000" dirty="0" err="1" smtClean="0">
                <a:cs typeface="Arial" charset="0"/>
              </a:rPr>
              <a:t>scientific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societies</a:t>
            </a:r>
            <a:r>
              <a:rPr lang="es-ES" sz="2000" dirty="0" smtClean="0">
                <a:cs typeface="Arial" charset="0"/>
              </a:rPr>
              <a:t>, </a:t>
            </a:r>
            <a:r>
              <a:rPr lang="es-ES" sz="2000" dirty="0" err="1" smtClean="0">
                <a:cs typeface="Arial" charset="0"/>
              </a:rPr>
              <a:t>library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catalog</a:t>
            </a:r>
            <a:r>
              <a:rPr lang="es-ES" sz="2000" dirty="0" smtClean="0">
                <a:cs typeface="Arial" charset="0"/>
              </a:rPr>
              <a:t>, </a:t>
            </a:r>
            <a:r>
              <a:rPr lang="es-ES" sz="2000" dirty="0" err="1" smtClean="0">
                <a:cs typeface="Arial" charset="0"/>
              </a:rPr>
              <a:t>institutes</a:t>
            </a:r>
            <a:r>
              <a:rPr lang="es-ES" sz="2000" dirty="0" smtClean="0">
                <a:cs typeface="Arial" charset="0"/>
              </a:rPr>
              <a:t> and </a:t>
            </a:r>
            <a:r>
              <a:rPr lang="es-ES" sz="2000" dirty="0" err="1" smtClean="0">
                <a:cs typeface="Arial" charset="0"/>
              </a:rPr>
              <a:t>researching</a:t>
            </a:r>
            <a:r>
              <a:rPr lang="es-ES" sz="2000" dirty="0" smtClean="0">
                <a:cs typeface="Arial" charset="0"/>
              </a:rPr>
              <a:t> centres, </a:t>
            </a:r>
            <a:r>
              <a:rPr lang="es-ES" sz="2000" i="1" dirty="0">
                <a:cs typeface="Arial" charset="0"/>
              </a:rPr>
              <a:t>Google </a:t>
            </a:r>
            <a:r>
              <a:rPr lang="es-ES" sz="2000" i="1" dirty="0" err="1">
                <a:cs typeface="Arial" charset="0"/>
              </a:rPr>
              <a:t>Patents</a:t>
            </a:r>
            <a:r>
              <a:rPr lang="es-ES" sz="2000" dirty="0">
                <a:cs typeface="Arial" charset="0"/>
              </a:rPr>
              <a:t>, </a:t>
            </a:r>
            <a:r>
              <a:rPr lang="es-ES" sz="2000" i="1" dirty="0">
                <a:cs typeface="Arial" charset="0"/>
              </a:rPr>
              <a:t>Google Book Project</a:t>
            </a:r>
            <a:r>
              <a:rPr lang="es-ES" sz="2000" dirty="0">
                <a:cs typeface="Arial" charset="0"/>
              </a:rPr>
              <a:t>...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Wide portfolio of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documentary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types</a:t>
            </a:r>
            <a:r>
              <a:rPr lang="es-ES" sz="2000" dirty="0" smtClean="0">
                <a:cs typeface="Arial" charset="0"/>
              </a:rPr>
              <a:t>: </a:t>
            </a:r>
            <a:r>
              <a:rPr lang="es-ES" sz="2000" dirty="0" err="1" smtClean="0">
                <a:cs typeface="Arial" charset="0"/>
              </a:rPr>
              <a:t>books</a:t>
            </a:r>
            <a:r>
              <a:rPr lang="es-ES" sz="2000" dirty="0" smtClean="0">
                <a:cs typeface="Arial" charset="0"/>
              </a:rPr>
              <a:t>, </a:t>
            </a:r>
            <a:r>
              <a:rPr lang="es-ES" sz="2000" dirty="0" err="1" smtClean="0">
                <a:cs typeface="Arial" charset="0"/>
              </a:rPr>
              <a:t>journal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articles</a:t>
            </a:r>
            <a:r>
              <a:rPr lang="es-ES" sz="2000" dirty="0" smtClean="0">
                <a:cs typeface="Arial" charset="0"/>
              </a:rPr>
              <a:t>, </a:t>
            </a:r>
            <a:r>
              <a:rPr lang="es-ES" sz="2000" dirty="0" err="1" smtClean="0">
                <a:cs typeface="Arial" charset="0"/>
              </a:rPr>
              <a:t>papers</a:t>
            </a:r>
            <a:r>
              <a:rPr lang="es-ES" sz="2000" dirty="0" smtClean="0">
                <a:cs typeface="Arial" charset="0"/>
              </a:rPr>
              <a:t>, </a:t>
            </a:r>
            <a:r>
              <a:rPr lang="es-ES" sz="2000" dirty="0" err="1" smtClean="0">
                <a:cs typeface="Arial" charset="0"/>
              </a:rPr>
              <a:t>scientific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reports</a:t>
            </a:r>
            <a:r>
              <a:rPr lang="es-ES" sz="2000" dirty="0" smtClean="0">
                <a:cs typeface="Arial" charset="0"/>
              </a:rPr>
              <a:t>, </a:t>
            </a:r>
            <a:r>
              <a:rPr lang="es-ES" sz="2000" dirty="0" err="1" smtClean="0">
                <a:cs typeface="Arial" charset="0"/>
              </a:rPr>
              <a:t>thesis</a:t>
            </a:r>
            <a:r>
              <a:rPr lang="es-ES" sz="2000" dirty="0" smtClean="0">
                <a:cs typeface="Arial" charset="0"/>
              </a:rPr>
              <a:t>, </a:t>
            </a:r>
            <a:r>
              <a:rPr lang="es-ES" sz="2000" dirty="0" err="1">
                <a:cs typeface="Arial" charset="0"/>
              </a:rPr>
              <a:t>preprints</a:t>
            </a:r>
            <a:r>
              <a:rPr lang="es-ES" sz="2000" dirty="0" smtClean="0">
                <a:cs typeface="Arial" charset="0"/>
              </a:rPr>
              <a:t>...</a:t>
            </a:r>
          </a:p>
          <a:p>
            <a:pPr algn="r">
              <a:buClr>
                <a:schemeClr val="tx1"/>
              </a:buClr>
            </a:pP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Constraints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:</a:t>
            </a:r>
          </a:p>
          <a:p>
            <a:pPr algn="r">
              <a:buClr>
                <a:schemeClr val="tx1"/>
              </a:buClr>
              <a:buFontTx/>
              <a:buChar char="•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Limited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searching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options</a:t>
            </a:r>
            <a:endParaRPr lang="es-ES" sz="20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  <a:p>
            <a:pPr algn="r">
              <a:buClr>
                <a:schemeClr val="tx1"/>
              </a:buClr>
              <a:buFontTx/>
              <a:buChar char="•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Lack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of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quality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control</a:t>
            </a:r>
            <a:r>
              <a:rPr lang="es-ES" sz="2000" dirty="0" smtClean="0">
                <a:cs typeface="Arial" charset="0"/>
              </a:rPr>
              <a:t>: mixture of </a:t>
            </a:r>
            <a:r>
              <a:rPr lang="es-ES" sz="2000" dirty="0" err="1" smtClean="0">
                <a:cs typeface="Arial" charset="0"/>
              </a:rPr>
              <a:t>recommended</a:t>
            </a:r>
            <a:r>
              <a:rPr lang="es-ES" sz="2000" dirty="0" smtClean="0">
                <a:cs typeface="Arial" charset="0"/>
              </a:rPr>
              <a:t> and </a:t>
            </a:r>
            <a:r>
              <a:rPr lang="es-ES" sz="2000" dirty="0" err="1" smtClean="0">
                <a:cs typeface="Arial" charset="0"/>
              </a:rPr>
              <a:t>filtered</a:t>
            </a:r>
            <a:r>
              <a:rPr lang="es-ES" sz="2000" dirty="0" smtClean="0">
                <a:cs typeface="Arial" charset="0"/>
              </a:rPr>
              <a:t> cites </a:t>
            </a:r>
            <a:r>
              <a:rPr lang="es-ES" sz="2000" dirty="0" err="1" smtClean="0">
                <a:cs typeface="Arial" charset="0"/>
              </a:rPr>
              <a:t>with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other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results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where</a:t>
            </a:r>
            <a:r>
              <a:rPr lang="es-ES" sz="2000" dirty="0" smtClean="0">
                <a:cs typeface="Arial" charset="0"/>
              </a:rPr>
              <a:t> no </a:t>
            </a:r>
            <a:r>
              <a:rPr lang="es-ES" sz="2000" dirty="0" err="1" smtClean="0">
                <a:cs typeface="Arial" charset="0"/>
              </a:rPr>
              <a:t>clean</a:t>
            </a:r>
            <a:r>
              <a:rPr lang="es-ES" sz="2000" dirty="0" smtClean="0">
                <a:cs typeface="Arial" charset="0"/>
              </a:rPr>
              <a:t>-up </a:t>
            </a:r>
            <a:r>
              <a:rPr lang="es-ES" sz="2000" dirty="0" err="1" smtClean="0">
                <a:cs typeface="Arial" charset="0"/>
              </a:rPr>
              <a:t>was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performed</a:t>
            </a:r>
            <a:r>
              <a:rPr lang="es-ES" sz="2000" dirty="0" smtClean="0">
                <a:cs typeface="Arial" charset="0"/>
              </a:rPr>
              <a:t>.</a:t>
            </a:r>
            <a:endParaRPr lang="es-ES" sz="2000" dirty="0">
              <a:cs typeface="Arial" charset="0"/>
            </a:endParaRPr>
          </a:p>
          <a:p>
            <a:pPr algn="r">
              <a:buClr>
                <a:schemeClr val="tx1"/>
              </a:buClr>
              <a:buFontTx/>
              <a:buChar char="•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Lack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of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metadata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normalization</a:t>
            </a:r>
            <a:r>
              <a:rPr lang="es-ES" sz="20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</a:t>
            </a:r>
            <a:r>
              <a:rPr lang="es-ES" sz="2000" dirty="0" smtClean="0">
                <a:cs typeface="Arial" charset="0"/>
              </a:rPr>
              <a:t>in </a:t>
            </a:r>
            <a:r>
              <a:rPr lang="es-ES" sz="2000" dirty="0" err="1" smtClean="0">
                <a:cs typeface="Arial" charset="0"/>
              </a:rPr>
              <a:t>basic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references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such</a:t>
            </a:r>
            <a:r>
              <a:rPr lang="es-ES" sz="2000" dirty="0" smtClean="0">
                <a:cs typeface="Arial" charset="0"/>
              </a:rPr>
              <a:t> as </a:t>
            </a:r>
            <a:r>
              <a:rPr lang="es-ES" sz="2000" dirty="0" err="1" smtClean="0">
                <a:cs typeface="Arial" charset="0"/>
              </a:rPr>
              <a:t>authors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or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institution</a:t>
            </a:r>
            <a:r>
              <a:rPr lang="es-ES" sz="2000" dirty="0" smtClean="0">
                <a:cs typeface="Arial" charset="0"/>
              </a:rPr>
              <a:t> </a:t>
            </a:r>
            <a:r>
              <a:rPr lang="es-ES" sz="2000" dirty="0" err="1" smtClean="0">
                <a:cs typeface="Arial" charset="0"/>
              </a:rPr>
              <a:t>names</a:t>
            </a:r>
            <a:endParaRPr lang="es-ES" sz="2000" b="1" dirty="0">
              <a:latin typeface="Calibri" pitchFamily="34" charset="0"/>
              <a:cs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 rot="2490378">
            <a:off x="7145272" y="596791"/>
            <a:ext cx="2245726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Internet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7504" y="97468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 smtClean="0">
                <a:latin typeface="Berlin Sans FB Demi" pitchFamily="34" charset="0"/>
              </a:rPr>
              <a:t>Google </a:t>
            </a:r>
            <a:r>
              <a:rPr lang="es-ES_tradnl" sz="3200" dirty="0" err="1" smtClean="0">
                <a:latin typeface="Berlin Sans FB Demi" pitchFamily="34" charset="0"/>
              </a:rPr>
              <a:t>Scholar</a:t>
            </a:r>
            <a:endParaRPr lang="es-ES" sz="3200" dirty="0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8245549" cy="126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Franja diagonal"/>
          <p:cNvSpPr/>
          <p:nvPr/>
        </p:nvSpPr>
        <p:spPr>
          <a:xfrm rot="5400000">
            <a:off x="6871692" y="-139452"/>
            <a:ext cx="2132856" cy="2411760"/>
          </a:xfrm>
          <a:prstGeom prst="diagStrip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 rot="2490378">
            <a:off x="7145272" y="596791"/>
            <a:ext cx="2245726" cy="5762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Internet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07504" y="395953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200" dirty="0" smtClean="0">
                <a:latin typeface="Berlin Sans FB Demi" pitchFamily="34" charset="0"/>
              </a:rPr>
              <a:t>Google </a:t>
            </a:r>
            <a:r>
              <a:rPr lang="es-ES_tradnl" sz="3200" dirty="0" err="1" smtClean="0">
                <a:latin typeface="Berlin Sans FB Demi" pitchFamily="34" charset="0"/>
              </a:rPr>
              <a:t>Scholar</a:t>
            </a:r>
            <a:endParaRPr lang="es-ES" sz="3200" dirty="0">
              <a:latin typeface="Berlin Sans FB Demi" pitchFamily="34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179512" y="2492896"/>
            <a:ext cx="864096" cy="28803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7380312" y="2060848"/>
            <a:ext cx="0" cy="151216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 redondeado"/>
          <p:cNvSpPr/>
          <p:nvPr/>
        </p:nvSpPr>
        <p:spPr>
          <a:xfrm>
            <a:off x="6516216" y="1628800"/>
            <a:ext cx="1872208" cy="43204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cxnSp>
        <p:nvCxnSpPr>
          <p:cNvPr id="18" name="17 Conector angular"/>
          <p:cNvCxnSpPr/>
          <p:nvPr/>
        </p:nvCxnSpPr>
        <p:spPr>
          <a:xfrm rot="16200000" flipH="1">
            <a:off x="-252536" y="3356992"/>
            <a:ext cx="1656184" cy="504056"/>
          </a:xfrm>
          <a:prstGeom prst="bentConnector3">
            <a:avLst>
              <a:gd name="adj1" fmla="val 100075"/>
            </a:avLst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73016"/>
            <a:ext cx="3035145" cy="30106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15 Rectángulo redondeado"/>
          <p:cNvSpPr/>
          <p:nvPr/>
        </p:nvSpPr>
        <p:spPr>
          <a:xfrm>
            <a:off x="2699792" y="2492897"/>
            <a:ext cx="1440160" cy="2880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284984"/>
            <a:ext cx="3690924" cy="331236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1 CuadroTexto"/>
          <p:cNvSpPr txBox="1"/>
          <p:nvPr/>
        </p:nvSpPr>
        <p:spPr>
          <a:xfrm>
            <a:off x="7025676" y="19888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1980</Words>
  <Application>Microsoft Office PowerPoint</Application>
  <PresentationFormat>Presentación en pantalla (4:3)</PresentationFormat>
  <Paragraphs>432</Paragraphs>
  <Slides>57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57</vt:i4>
      </vt:variant>
    </vt:vector>
  </HeadingPairs>
  <TitlesOfParts>
    <vt:vector size="60" baseType="lpstr">
      <vt:lpstr>Tema de Office</vt:lpstr>
      <vt:lpstr>Imagen de mapa de bits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UAB searching tools</vt:lpstr>
      <vt:lpstr>Access from off campus</vt:lpstr>
      <vt:lpstr>Diapositiva 20</vt:lpstr>
      <vt:lpstr>What is a database?</vt:lpstr>
      <vt:lpstr>More used biomedical databases</vt:lpstr>
      <vt:lpstr>How to access a database? UAB</vt:lpstr>
      <vt:lpstr>PubMed</vt:lpstr>
      <vt:lpstr>Diapositiva 25</vt:lpstr>
      <vt:lpstr>Scopus</vt:lpstr>
      <vt:lpstr>Diapositiva 27</vt:lpstr>
      <vt:lpstr>Diapositiva 28</vt:lpstr>
      <vt:lpstr>Diapositiva 29</vt:lpstr>
      <vt:lpstr>Diapositiva 30</vt:lpstr>
      <vt:lpstr>Diapositiva 31</vt:lpstr>
      <vt:lpstr>Searching Strategies: Basic Recommendations (1)</vt:lpstr>
      <vt:lpstr>What is a thesaurus?</vt:lpstr>
      <vt:lpstr>Boolean Operators and truncation</vt:lpstr>
      <vt:lpstr>Searching Strategies: Basic Recommendations(2)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Bibliometric Indicators</vt:lpstr>
      <vt:lpstr>Diapositiva 46</vt:lpstr>
      <vt:lpstr>Diapositiva 47</vt:lpstr>
      <vt:lpstr>Diapositiva 48</vt:lpstr>
      <vt:lpstr>Diapositiva 49</vt:lpstr>
      <vt:lpstr>Diapositiva 50</vt:lpstr>
      <vt:lpstr>H index</vt:lpstr>
      <vt:lpstr>Diapositiva 52</vt:lpstr>
      <vt:lpstr>Highlights</vt:lpstr>
      <vt:lpstr>before concluding...</vt:lpstr>
      <vt:lpstr>Questions?</vt:lpstr>
      <vt:lpstr>Diapositiva 56</vt:lpstr>
      <vt:lpstr>Diapositiva 57</vt:lpstr>
    </vt:vector>
  </TitlesOfParts>
  <Company>UCM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cmunozse</dc:creator>
  <cp:lastModifiedBy>cmunozse</cp:lastModifiedBy>
  <cp:revision>195</cp:revision>
  <dcterms:created xsi:type="dcterms:W3CDTF">2014-09-14T16:16:04Z</dcterms:created>
  <dcterms:modified xsi:type="dcterms:W3CDTF">2014-12-01T12:25:12Z</dcterms:modified>
</cp:coreProperties>
</file>