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57" r:id="rId3"/>
    <p:sldId id="260" r:id="rId4"/>
    <p:sldId id="261" r:id="rId5"/>
    <p:sldId id="264" r:id="rId6"/>
    <p:sldId id="291" r:id="rId7"/>
    <p:sldId id="277" r:id="rId8"/>
    <p:sldId id="267" r:id="rId9"/>
    <p:sldId id="285" r:id="rId10"/>
    <p:sldId id="289" r:id="rId11"/>
    <p:sldId id="273" r:id="rId12"/>
    <p:sldId id="284" r:id="rId13"/>
    <p:sldId id="281" r:id="rId14"/>
    <p:sldId id="275" r:id="rId15"/>
    <p:sldId id="276" r:id="rId16"/>
    <p:sldId id="288" r:id="rId17"/>
    <p:sldId id="282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14C26F"/>
    <a:srgbClr val="C2B0EE"/>
    <a:srgbClr val="CCFF99"/>
    <a:srgbClr val="FEA0EA"/>
    <a:srgbClr val="FEFEA0"/>
    <a:srgbClr val="E5A5F9"/>
    <a:srgbClr val="CC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3" d="100"/>
          <a:sy n="7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AD4C8-2199-4F3C-9223-F24B58FCCA6F}" type="doc">
      <dgm:prSet loTypeId="urn:microsoft.com/office/officeart/2005/8/layout/cycle2" loCatId="cycle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DFFF4D12-8AA5-4A37-9F63-5852C7BB9B4B}">
      <dgm:prSet phldrT="[Texto]"/>
      <dgm:spPr/>
      <dgm:t>
        <a:bodyPr/>
        <a:lstStyle/>
        <a:p>
          <a:r>
            <a:rPr lang="es-ES" dirty="0" smtClean="0"/>
            <a:t>1. Dónde buscar</a:t>
          </a:r>
          <a:endParaRPr lang="es-ES" dirty="0"/>
        </a:p>
      </dgm:t>
    </dgm:pt>
    <dgm:pt modelId="{3A538572-BC94-41DE-B44D-433E02C2DA64}" type="parTrans" cxnId="{933B82D1-1382-40B9-832F-50509ABAB3FF}">
      <dgm:prSet/>
      <dgm:spPr/>
      <dgm:t>
        <a:bodyPr/>
        <a:lstStyle/>
        <a:p>
          <a:endParaRPr lang="es-ES"/>
        </a:p>
      </dgm:t>
    </dgm:pt>
    <dgm:pt modelId="{ADC3B876-4196-4D3B-A93C-6E741F63D222}" type="sibTrans" cxnId="{933B82D1-1382-40B9-832F-50509ABAB3FF}">
      <dgm:prSet/>
      <dgm:spPr/>
      <dgm:t>
        <a:bodyPr/>
        <a:lstStyle/>
        <a:p>
          <a:endParaRPr lang="es-ES"/>
        </a:p>
      </dgm:t>
    </dgm:pt>
    <dgm:pt modelId="{48F774DD-D976-43F8-B4D8-6457BBB5CED1}">
      <dgm:prSet phldrT="[Texto]"/>
      <dgm:spPr/>
      <dgm:t>
        <a:bodyPr/>
        <a:lstStyle/>
        <a:p>
          <a:r>
            <a:rPr lang="es-ES" dirty="0" smtClean="0"/>
            <a:t>2.Cómo buscar</a:t>
          </a:r>
          <a:endParaRPr lang="es-ES" dirty="0"/>
        </a:p>
      </dgm:t>
    </dgm:pt>
    <dgm:pt modelId="{A7A733AF-70CC-4CD6-AEC0-B286E7F83279}" type="parTrans" cxnId="{1AD6FECB-2BFE-4933-B259-96F64FD87F9E}">
      <dgm:prSet/>
      <dgm:spPr/>
      <dgm:t>
        <a:bodyPr/>
        <a:lstStyle/>
        <a:p>
          <a:endParaRPr lang="es-ES"/>
        </a:p>
      </dgm:t>
    </dgm:pt>
    <dgm:pt modelId="{C6B3007C-7BA1-4E61-95CD-6A60E3285A40}" type="sibTrans" cxnId="{1AD6FECB-2BFE-4933-B259-96F64FD87F9E}">
      <dgm:prSet/>
      <dgm:spPr/>
      <dgm:t>
        <a:bodyPr/>
        <a:lstStyle/>
        <a:p>
          <a:endParaRPr lang="es-ES"/>
        </a:p>
      </dgm:t>
    </dgm:pt>
    <dgm:pt modelId="{98C41C3A-8A14-4191-A3EE-BF3B0A0F3D02}">
      <dgm:prSet phldrT="[Texto]"/>
      <dgm:spPr/>
      <dgm:t>
        <a:bodyPr/>
        <a:lstStyle/>
        <a:p>
          <a:r>
            <a:rPr lang="es-ES" dirty="0" smtClean="0"/>
            <a:t>3.Cómo organizar lo datos</a:t>
          </a:r>
          <a:endParaRPr lang="es-ES" dirty="0"/>
        </a:p>
      </dgm:t>
    </dgm:pt>
    <dgm:pt modelId="{4CD5C72C-ACB0-486F-9CA5-B388A8022AB5}" type="parTrans" cxnId="{FFC9921C-3088-4563-9526-2C4FEFCE0CDA}">
      <dgm:prSet/>
      <dgm:spPr/>
      <dgm:t>
        <a:bodyPr/>
        <a:lstStyle/>
        <a:p>
          <a:endParaRPr lang="es-ES"/>
        </a:p>
      </dgm:t>
    </dgm:pt>
    <dgm:pt modelId="{3585714B-5EF6-49DE-B61F-22EF3ABDE622}" type="sibTrans" cxnId="{FFC9921C-3088-4563-9526-2C4FEFCE0CDA}">
      <dgm:prSet/>
      <dgm:spPr/>
      <dgm:t>
        <a:bodyPr/>
        <a:lstStyle/>
        <a:p>
          <a:endParaRPr lang="es-ES"/>
        </a:p>
      </dgm:t>
    </dgm:pt>
    <dgm:pt modelId="{FC6CA36F-A9B8-4BE5-A91E-91C98E257F0A}">
      <dgm:prSet phldrT="[Texto]"/>
      <dgm:spPr/>
      <dgm:t>
        <a:bodyPr/>
        <a:lstStyle/>
        <a:p>
          <a:r>
            <a:rPr lang="es-ES" dirty="0" smtClean="0"/>
            <a:t>4.Cómo utilizarlo de forma ética</a:t>
          </a:r>
          <a:endParaRPr lang="es-ES" dirty="0"/>
        </a:p>
      </dgm:t>
    </dgm:pt>
    <dgm:pt modelId="{73B1A0CE-A61F-490C-82ED-D2D0A0E6E348}" type="parTrans" cxnId="{4AC87090-71D5-49C7-9F3E-8DACC75160CA}">
      <dgm:prSet/>
      <dgm:spPr/>
      <dgm:t>
        <a:bodyPr/>
        <a:lstStyle/>
        <a:p>
          <a:endParaRPr lang="es-ES"/>
        </a:p>
      </dgm:t>
    </dgm:pt>
    <dgm:pt modelId="{04D4D4C0-EBB5-455A-8C71-78D73BB62AC4}" type="sibTrans" cxnId="{4AC87090-71D5-49C7-9F3E-8DACC75160CA}">
      <dgm:prSet/>
      <dgm:spPr/>
      <dgm:t>
        <a:bodyPr/>
        <a:lstStyle/>
        <a:p>
          <a:endParaRPr lang="es-ES"/>
        </a:p>
      </dgm:t>
    </dgm:pt>
    <dgm:pt modelId="{F3167CF6-5659-4E5E-9C57-36F65A1F5E3B}">
      <dgm:prSet phldrT="[Texto]"/>
      <dgm:spPr/>
      <dgm:t>
        <a:bodyPr/>
        <a:lstStyle/>
        <a:p>
          <a:r>
            <a:rPr lang="es-ES" dirty="0" smtClean="0"/>
            <a:t>5.Cómo comunicar</a:t>
          </a:r>
          <a:endParaRPr lang="es-ES" dirty="0"/>
        </a:p>
      </dgm:t>
    </dgm:pt>
    <dgm:pt modelId="{1DD5F295-BCEB-4BC0-A48D-A6E2B08E73C1}" type="parTrans" cxnId="{8AB1734F-6892-4C2F-A47D-DF0883AD67ED}">
      <dgm:prSet/>
      <dgm:spPr/>
      <dgm:t>
        <a:bodyPr/>
        <a:lstStyle/>
        <a:p>
          <a:endParaRPr lang="es-ES"/>
        </a:p>
      </dgm:t>
    </dgm:pt>
    <dgm:pt modelId="{296064D3-BD08-4A8D-95DD-9FC1425366F9}" type="sibTrans" cxnId="{8AB1734F-6892-4C2F-A47D-DF0883AD67ED}">
      <dgm:prSet/>
      <dgm:spPr/>
      <dgm:t>
        <a:bodyPr/>
        <a:lstStyle/>
        <a:p>
          <a:endParaRPr lang="es-ES"/>
        </a:p>
      </dgm:t>
    </dgm:pt>
    <dgm:pt modelId="{586C2E4A-DCBF-4808-B465-D97B960575D9}" type="pres">
      <dgm:prSet presAssocID="{D1FAD4C8-2199-4F3C-9223-F24B58FCCA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571311-742A-4725-8CEC-4D3DE6EA6362}" type="pres">
      <dgm:prSet presAssocID="{DFFF4D12-8AA5-4A37-9F63-5852C7BB9B4B}" presName="node" presStyleLbl="node1" presStyleIdx="0" presStyleCnt="5" custRadScaleRad="80952" custRadScaleInc="136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B3FB1A-EB30-4A51-992B-927A37324005}" type="pres">
      <dgm:prSet presAssocID="{ADC3B876-4196-4D3B-A93C-6E741F63D222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C2F89AB-ECB1-4AB7-B815-8ABEACB5D51B}" type="pres">
      <dgm:prSet presAssocID="{ADC3B876-4196-4D3B-A93C-6E741F63D22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A51DD1C-8568-4B62-AB38-A1DB9D95BC65}" type="pres">
      <dgm:prSet presAssocID="{48F774DD-D976-43F8-B4D8-6457BBB5CED1}" presName="node" presStyleLbl="node1" presStyleIdx="1" presStyleCnt="5" custRadScaleRad="83113" custRadScaleInc="94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021D-C495-47AF-B94A-A5291DE15846}" type="pres">
      <dgm:prSet presAssocID="{C6B3007C-7BA1-4E61-95CD-6A60E3285A40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F3EBFE0-F14D-4B6B-BE9B-F183E1D07C4F}" type="pres">
      <dgm:prSet presAssocID="{C6B3007C-7BA1-4E61-95CD-6A60E3285A40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58511F98-8CC6-41D9-ABDE-2F6E592982CD}" type="pres">
      <dgm:prSet presAssocID="{98C41C3A-8A14-4191-A3EE-BF3B0A0F3D02}" presName="node" presStyleLbl="node1" presStyleIdx="2" presStyleCnt="5" custRadScaleRad="95947" custRadScaleInc="71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2B7E0D-FB28-4478-94A9-C84BA7A58F4E}" type="pres">
      <dgm:prSet presAssocID="{3585714B-5EF6-49DE-B61F-22EF3ABDE622}" presName="sibTrans" presStyleLbl="sibTrans2D1" presStyleIdx="2" presStyleCnt="5"/>
      <dgm:spPr/>
      <dgm:t>
        <a:bodyPr/>
        <a:lstStyle/>
        <a:p>
          <a:endParaRPr lang="es-ES"/>
        </a:p>
      </dgm:t>
    </dgm:pt>
    <dgm:pt modelId="{38E0DDCF-D16A-4556-9AAC-0124ECBABC02}" type="pres">
      <dgm:prSet presAssocID="{3585714B-5EF6-49DE-B61F-22EF3ABDE622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6BED7DBA-6255-472F-AD36-3B4141AC782E}" type="pres">
      <dgm:prSet presAssocID="{FC6CA36F-A9B8-4BE5-A91E-91C98E257F0A}" presName="node" presStyleLbl="node1" presStyleIdx="3" presStyleCnt="5" custRadScaleRad="92070" custRadScaleInc="-29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64099-BC13-437B-A8AD-8271FED32B79}" type="pres">
      <dgm:prSet presAssocID="{04D4D4C0-EBB5-455A-8C71-78D73BB62AC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00055A37-39AC-4114-A851-F08920B95AF9}" type="pres">
      <dgm:prSet presAssocID="{04D4D4C0-EBB5-455A-8C71-78D73BB62AC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F9B27E94-71A7-4E93-87E4-31C9EDEBB626}" type="pres">
      <dgm:prSet presAssocID="{F3167CF6-5659-4E5E-9C57-36F65A1F5E3B}" presName="node" presStyleLbl="node1" presStyleIdx="4" presStyleCnt="5" custRadScaleRad="77444" custRadScaleInc="-16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41059-60C6-4A86-97D8-E021792B99CB}" type="pres">
      <dgm:prSet presAssocID="{296064D3-BD08-4A8D-95DD-9FC1425366F9}" presName="sibTrans" presStyleLbl="sibTrans2D1" presStyleIdx="4" presStyleCnt="5"/>
      <dgm:spPr/>
      <dgm:t>
        <a:bodyPr/>
        <a:lstStyle/>
        <a:p>
          <a:endParaRPr lang="es-ES"/>
        </a:p>
      </dgm:t>
    </dgm:pt>
    <dgm:pt modelId="{72E051B5-C212-48D3-B941-38AEBEFD11E7}" type="pres">
      <dgm:prSet presAssocID="{296064D3-BD08-4A8D-95DD-9FC1425366F9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AD6FECB-2BFE-4933-B259-96F64FD87F9E}" srcId="{D1FAD4C8-2199-4F3C-9223-F24B58FCCA6F}" destId="{48F774DD-D976-43F8-B4D8-6457BBB5CED1}" srcOrd="1" destOrd="0" parTransId="{A7A733AF-70CC-4CD6-AEC0-B286E7F83279}" sibTransId="{C6B3007C-7BA1-4E61-95CD-6A60E3285A40}"/>
    <dgm:cxn modelId="{FFC9921C-3088-4563-9526-2C4FEFCE0CDA}" srcId="{D1FAD4C8-2199-4F3C-9223-F24B58FCCA6F}" destId="{98C41C3A-8A14-4191-A3EE-BF3B0A0F3D02}" srcOrd="2" destOrd="0" parTransId="{4CD5C72C-ACB0-486F-9CA5-B388A8022AB5}" sibTransId="{3585714B-5EF6-49DE-B61F-22EF3ABDE622}"/>
    <dgm:cxn modelId="{933B82D1-1382-40B9-832F-50509ABAB3FF}" srcId="{D1FAD4C8-2199-4F3C-9223-F24B58FCCA6F}" destId="{DFFF4D12-8AA5-4A37-9F63-5852C7BB9B4B}" srcOrd="0" destOrd="0" parTransId="{3A538572-BC94-41DE-B44D-433E02C2DA64}" sibTransId="{ADC3B876-4196-4D3B-A93C-6E741F63D222}"/>
    <dgm:cxn modelId="{5DDCAE9D-B0E9-4293-8DD5-F5B7253F7615}" type="presOf" srcId="{04D4D4C0-EBB5-455A-8C71-78D73BB62AC4}" destId="{00664099-BC13-437B-A8AD-8271FED32B79}" srcOrd="0" destOrd="0" presId="urn:microsoft.com/office/officeart/2005/8/layout/cycle2"/>
    <dgm:cxn modelId="{6F1C51C5-00A7-4445-8B98-5FEB3FC8D494}" type="presOf" srcId="{04D4D4C0-EBB5-455A-8C71-78D73BB62AC4}" destId="{00055A37-39AC-4114-A851-F08920B95AF9}" srcOrd="1" destOrd="0" presId="urn:microsoft.com/office/officeart/2005/8/layout/cycle2"/>
    <dgm:cxn modelId="{05C71123-95D2-433D-88EE-0A1A2F5537A3}" type="presOf" srcId="{98C41C3A-8A14-4191-A3EE-BF3B0A0F3D02}" destId="{58511F98-8CC6-41D9-ABDE-2F6E592982CD}" srcOrd="0" destOrd="0" presId="urn:microsoft.com/office/officeart/2005/8/layout/cycle2"/>
    <dgm:cxn modelId="{C2E6731C-E4F4-46D8-BF09-71FA5A1FE2DB}" type="presOf" srcId="{FC6CA36F-A9B8-4BE5-A91E-91C98E257F0A}" destId="{6BED7DBA-6255-472F-AD36-3B4141AC782E}" srcOrd="0" destOrd="0" presId="urn:microsoft.com/office/officeart/2005/8/layout/cycle2"/>
    <dgm:cxn modelId="{A1E2F2DB-D30D-4EEF-B69E-45B555B9259E}" type="presOf" srcId="{C6B3007C-7BA1-4E61-95CD-6A60E3285A40}" destId="{0F3EBFE0-F14D-4B6B-BE9B-F183E1D07C4F}" srcOrd="1" destOrd="0" presId="urn:microsoft.com/office/officeart/2005/8/layout/cycle2"/>
    <dgm:cxn modelId="{7B271226-78AF-4E46-AECB-F64A9F078A9B}" type="presOf" srcId="{C6B3007C-7BA1-4E61-95CD-6A60E3285A40}" destId="{23F4021D-C495-47AF-B94A-A5291DE15846}" srcOrd="0" destOrd="0" presId="urn:microsoft.com/office/officeart/2005/8/layout/cycle2"/>
    <dgm:cxn modelId="{976456E9-EDC0-4853-9BB4-E948242D4B5C}" type="presOf" srcId="{ADC3B876-4196-4D3B-A93C-6E741F63D222}" destId="{CEB3FB1A-EB30-4A51-992B-927A37324005}" srcOrd="0" destOrd="0" presId="urn:microsoft.com/office/officeart/2005/8/layout/cycle2"/>
    <dgm:cxn modelId="{4AC87090-71D5-49C7-9F3E-8DACC75160CA}" srcId="{D1FAD4C8-2199-4F3C-9223-F24B58FCCA6F}" destId="{FC6CA36F-A9B8-4BE5-A91E-91C98E257F0A}" srcOrd="3" destOrd="0" parTransId="{73B1A0CE-A61F-490C-82ED-D2D0A0E6E348}" sibTransId="{04D4D4C0-EBB5-455A-8C71-78D73BB62AC4}"/>
    <dgm:cxn modelId="{8C3747B5-70FC-4632-96DA-E10739FF3291}" type="presOf" srcId="{F3167CF6-5659-4E5E-9C57-36F65A1F5E3B}" destId="{F9B27E94-71A7-4E93-87E4-31C9EDEBB626}" srcOrd="0" destOrd="0" presId="urn:microsoft.com/office/officeart/2005/8/layout/cycle2"/>
    <dgm:cxn modelId="{577B47AF-9CF6-4AF7-8758-62619B8E83BC}" type="presOf" srcId="{3585714B-5EF6-49DE-B61F-22EF3ABDE622}" destId="{EC2B7E0D-FB28-4478-94A9-C84BA7A58F4E}" srcOrd="0" destOrd="0" presId="urn:microsoft.com/office/officeart/2005/8/layout/cycle2"/>
    <dgm:cxn modelId="{8AB1734F-6892-4C2F-A47D-DF0883AD67ED}" srcId="{D1FAD4C8-2199-4F3C-9223-F24B58FCCA6F}" destId="{F3167CF6-5659-4E5E-9C57-36F65A1F5E3B}" srcOrd="4" destOrd="0" parTransId="{1DD5F295-BCEB-4BC0-A48D-A6E2B08E73C1}" sibTransId="{296064D3-BD08-4A8D-95DD-9FC1425366F9}"/>
    <dgm:cxn modelId="{81F9AE13-AF5F-464D-8F74-8FDFB068C4A9}" type="presOf" srcId="{3585714B-5EF6-49DE-B61F-22EF3ABDE622}" destId="{38E0DDCF-D16A-4556-9AAC-0124ECBABC02}" srcOrd="1" destOrd="0" presId="urn:microsoft.com/office/officeart/2005/8/layout/cycle2"/>
    <dgm:cxn modelId="{75433D47-C05E-460A-84DF-BFDBAA97BAAE}" type="presOf" srcId="{D1FAD4C8-2199-4F3C-9223-F24B58FCCA6F}" destId="{586C2E4A-DCBF-4808-B465-D97B960575D9}" srcOrd="0" destOrd="0" presId="urn:microsoft.com/office/officeart/2005/8/layout/cycle2"/>
    <dgm:cxn modelId="{21DE3111-022A-4D14-A9E9-0244B9FCC870}" type="presOf" srcId="{DFFF4D12-8AA5-4A37-9F63-5852C7BB9B4B}" destId="{67571311-742A-4725-8CEC-4D3DE6EA6362}" srcOrd="0" destOrd="0" presId="urn:microsoft.com/office/officeart/2005/8/layout/cycle2"/>
    <dgm:cxn modelId="{992B3200-D15D-4D1D-8FFC-68E94E4ABA76}" type="presOf" srcId="{48F774DD-D976-43F8-B4D8-6457BBB5CED1}" destId="{DA51DD1C-8568-4B62-AB38-A1DB9D95BC65}" srcOrd="0" destOrd="0" presId="urn:microsoft.com/office/officeart/2005/8/layout/cycle2"/>
    <dgm:cxn modelId="{E647F5D3-411B-49EE-9C22-DA7F097FEC4B}" type="presOf" srcId="{ADC3B876-4196-4D3B-A93C-6E741F63D222}" destId="{5C2F89AB-ECB1-4AB7-B815-8ABEACB5D51B}" srcOrd="1" destOrd="0" presId="urn:microsoft.com/office/officeart/2005/8/layout/cycle2"/>
    <dgm:cxn modelId="{FAC7357B-57C5-479E-ADFF-E01AB9AAF866}" type="presOf" srcId="{296064D3-BD08-4A8D-95DD-9FC1425366F9}" destId="{5CC41059-60C6-4A86-97D8-E021792B99CB}" srcOrd="0" destOrd="0" presId="urn:microsoft.com/office/officeart/2005/8/layout/cycle2"/>
    <dgm:cxn modelId="{5EDD7289-6A11-4D0D-8A3C-69F565E51738}" type="presOf" srcId="{296064D3-BD08-4A8D-95DD-9FC1425366F9}" destId="{72E051B5-C212-48D3-B941-38AEBEFD11E7}" srcOrd="1" destOrd="0" presId="urn:microsoft.com/office/officeart/2005/8/layout/cycle2"/>
    <dgm:cxn modelId="{6FAE1780-2DCB-4473-83B5-047C6F39AFCA}" type="presParOf" srcId="{586C2E4A-DCBF-4808-B465-D97B960575D9}" destId="{67571311-742A-4725-8CEC-4D3DE6EA6362}" srcOrd="0" destOrd="0" presId="urn:microsoft.com/office/officeart/2005/8/layout/cycle2"/>
    <dgm:cxn modelId="{AB36E9FC-1193-42C1-A476-8CE45FDDFF87}" type="presParOf" srcId="{586C2E4A-DCBF-4808-B465-D97B960575D9}" destId="{CEB3FB1A-EB30-4A51-992B-927A37324005}" srcOrd="1" destOrd="0" presId="urn:microsoft.com/office/officeart/2005/8/layout/cycle2"/>
    <dgm:cxn modelId="{93EB697B-5442-4A27-96DE-871D8C46083D}" type="presParOf" srcId="{CEB3FB1A-EB30-4A51-992B-927A37324005}" destId="{5C2F89AB-ECB1-4AB7-B815-8ABEACB5D51B}" srcOrd="0" destOrd="0" presId="urn:microsoft.com/office/officeart/2005/8/layout/cycle2"/>
    <dgm:cxn modelId="{BE3B64E3-A2BB-4B73-A0CA-F53EBECA39DE}" type="presParOf" srcId="{586C2E4A-DCBF-4808-B465-D97B960575D9}" destId="{DA51DD1C-8568-4B62-AB38-A1DB9D95BC65}" srcOrd="2" destOrd="0" presId="urn:microsoft.com/office/officeart/2005/8/layout/cycle2"/>
    <dgm:cxn modelId="{56E9BA78-77C7-462C-90A5-8944FE6C5498}" type="presParOf" srcId="{586C2E4A-DCBF-4808-B465-D97B960575D9}" destId="{23F4021D-C495-47AF-B94A-A5291DE15846}" srcOrd="3" destOrd="0" presId="urn:microsoft.com/office/officeart/2005/8/layout/cycle2"/>
    <dgm:cxn modelId="{3FFF1E86-9A5E-49E7-B4E2-99850C3F657A}" type="presParOf" srcId="{23F4021D-C495-47AF-B94A-A5291DE15846}" destId="{0F3EBFE0-F14D-4B6B-BE9B-F183E1D07C4F}" srcOrd="0" destOrd="0" presId="urn:microsoft.com/office/officeart/2005/8/layout/cycle2"/>
    <dgm:cxn modelId="{A4C72B65-81C5-44AD-A707-3CE46FE58559}" type="presParOf" srcId="{586C2E4A-DCBF-4808-B465-D97B960575D9}" destId="{58511F98-8CC6-41D9-ABDE-2F6E592982CD}" srcOrd="4" destOrd="0" presId="urn:microsoft.com/office/officeart/2005/8/layout/cycle2"/>
    <dgm:cxn modelId="{170AED67-D926-4A24-BF74-43F60B1823C3}" type="presParOf" srcId="{586C2E4A-DCBF-4808-B465-D97B960575D9}" destId="{EC2B7E0D-FB28-4478-94A9-C84BA7A58F4E}" srcOrd="5" destOrd="0" presId="urn:microsoft.com/office/officeart/2005/8/layout/cycle2"/>
    <dgm:cxn modelId="{F8397D5A-F1C6-4B9C-85D3-A81B8C118B13}" type="presParOf" srcId="{EC2B7E0D-FB28-4478-94A9-C84BA7A58F4E}" destId="{38E0DDCF-D16A-4556-9AAC-0124ECBABC02}" srcOrd="0" destOrd="0" presId="urn:microsoft.com/office/officeart/2005/8/layout/cycle2"/>
    <dgm:cxn modelId="{493C1E1F-9E4E-4E03-B3E1-1E0B2E86CEDA}" type="presParOf" srcId="{586C2E4A-DCBF-4808-B465-D97B960575D9}" destId="{6BED7DBA-6255-472F-AD36-3B4141AC782E}" srcOrd="6" destOrd="0" presId="urn:microsoft.com/office/officeart/2005/8/layout/cycle2"/>
    <dgm:cxn modelId="{878D4606-737E-42C8-8572-518FD48B88B7}" type="presParOf" srcId="{586C2E4A-DCBF-4808-B465-D97B960575D9}" destId="{00664099-BC13-437B-A8AD-8271FED32B79}" srcOrd="7" destOrd="0" presId="urn:microsoft.com/office/officeart/2005/8/layout/cycle2"/>
    <dgm:cxn modelId="{AD6B01DA-19B1-454C-B99E-76307D457EB9}" type="presParOf" srcId="{00664099-BC13-437B-A8AD-8271FED32B79}" destId="{00055A37-39AC-4114-A851-F08920B95AF9}" srcOrd="0" destOrd="0" presId="urn:microsoft.com/office/officeart/2005/8/layout/cycle2"/>
    <dgm:cxn modelId="{CA3F9B4D-367B-4500-81BC-05520FC8CD69}" type="presParOf" srcId="{586C2E4A-DCBF-4808-B465-D97B960575D9}" destId="{F9B27E94-71A7-4E93-87E4-31C9EDEBB626}" srcOrd="8" destOrd="0" presId="urn:microsoft.com/office/officeart/2005/8/layout/cycle2"/>
    <dgm:cxn modelId="{447142B6-7F55-4470-AB3A-724F066E56E6}" type="presParOf" srcId="{586C2E4A-DCBF-4808-B465-D97B960575D9}" destId="{5CC41059-60C6-4A86-97D8-E021792B99CB}" srcOrd="9" destOrd="0" presId="urn:microsoft.com/office/officeart/2005/8/layout/cycle2"/>
    <dgm:cxn modelId="{B95A4399-D016-4EC4-8C27-E18226C7F133}" type="presParOf" srcId="{5CC41059-60C6-4A86-97D8-E021792B99CB}" destId="{72E051B5-C212-48D3-B941-38AEBEFD11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71311-742A-4725-8CEC-4D3DE6EA6362}">
      <dsp:nvSpPr>
        <dsp:cNvPr id="0" name=""/>
        <dsp:cNvSpPr/>
      </dsp:nvSpPr>
      <dsp:spPr>
        <a:xfrm>
          <a:off x="2543944" y="303805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1. Dónde buscar</a:t>
          </a:r>
          <a:endParaRPr lang="es-ES" sz="1400" kern="1200" dirty="0"/>
        </a:p>
      </dsp:txBody>
      <dsp:txXfrm>
        <a:off x="2543944" y="303805"/>
        <a:ext cx="1226343" cy="1226343"/>
      </dsp:txXfrm>
    </dsp:sp>
    <dsp:sp modelId="{CEB3FB1A-EB30-4A51-992B-927A37324005}">
      <dsp:nvSpPr>
        <dsp:cNvPr id="0" name=""/>
        <dsp:cNvSpPr/>
      </dsp:nvSpPr>
      <dsp:spPr>
        <a:xfrm rot="2345654">
          <a:off x="3661765" y="1175645"/>
          <a:ext cx="136813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2345654">
        <a:off x="3661765" y="1175645"/>
        <a:ext cx="136813" cy="413891"/>
      </dsp:txXfrm>
    </dsp:sp>
    <dsp:sp modelId="{DA51DD1C-8568-4B62-AB38-A1DB9D95BC65}">
      <dsp:nvSpPr>
        <dsp:cNvPr id="0" name=""/>
        <dsp:cNvSpPr/>
      </dsp:nvSpPr>
      <dsp:spPr>
        <a:xfrm>
          <a:off x="3696066" y="1239916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2.Cómo buscar</a:t>
          </a:r>
          <a:endParaRPr lang="es-ES" sz="1400" kern="1200" dirty="0"/>
        </a:p>
      </dsp:txBody>
      <dsp:txXfrm>
        <a:off x="3696066" y="1239916"/>
        <a:ext cx="1226343" cy="1226343"/>
      </dsp:txXfrm>
    </dsp:sp>
    <dsp:sp modelId="{23F4021D-C495-47AF-B94A-A5291DE15846}">
      <dsp:nvSpPr>
        <dsp:cNvPr id="0" name=""/>
        <dsp:cNvSpPr/>
      </dsp:nvSpPr>
      <dsp:spPr>
        <a:xfrm rot="6315302">
          <a:off x="3984701" y="2432212"/>
          <a:ext cx="22031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13"/>
            <a:lumOff val="74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6315302">
        <a:off x="3984701" y="2432212"/>
        <a:ext cx="220312" cy="413891"/>
      </dsp:txXfrm>
    </dsp:sp>
    <dsp:sp modelId="{58511F98-8CC6-41D9-ABDE-2F6E592982CD}">
      <dsp:nvSpPr>
        <dsp:cNvPr id="0" name=""/>
        <dsp:cNvSpPr/>
      </dsp:nvSpPr>
      <dsp:spPr>
        <a:xfrm>
          <a:off x="3264023" y="2824085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3.Cómo organizar lo datos</a:t>
          </a:r>
          <a:endParaRPr lang="es-ES" sz="1400" kern="1200" dirty="0"/>
        </a:p>
      </dsp:txBody>
      <dsp:txXfrm>
        <a:off x="3264023" y="2824085"/>
        <a:ext cx="1226343" cy="1226343"/>
      </dsp:txXfrm>
    </dsp:sp>
    <dsp:sp modelId="{EC2B7E0D-FB28-4478-94A9-C84BA7A58F4E}">
      <dsp:nvSpPr>
        <dsp:cNvPr id="0" name=""/>
        <dsp:cNvSpPr/>
      </dsp:nvSpPr>
      <dsp:spPr>
        <a:xfrm rot="10949359">
          <a:off x="2941242" y="3194592"/>
          <a:ext cx="228647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949359">
        <a:off x="2941242" y="3194592"/>
        <a:ext cx="228647" cy="413891"/>
      </dsp:txXfrm>
    </dsp:sp>
    <dsp:sp modelId="{6BED7DBA-6255-472F-AD36-3B4141AC782E}">
      <dsp:nvSpPr>
        <dsp:cNvPr id="0" name=""/>
        <dsp:cNvSpPr/>
      </dsp:nvSpPr>
      <dsp:spPr>
        <a:xfrm>
          <a:off x="1607834" y="2752084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4.Cómo utilizarlo de forma ética</a:t>
          </a:r>
          <a:endParaRPr lang="es-ES" sz="1400" kern="1200" dirty="0"/>
        </a:p>
      </dsp:txBody>
      <dsp:txXfrm>
        <a:off x="1607834" y="2752084"/>
        <a:ext cx="1226343" cy="1226343"/>
      </dsp:txXfrm>
    </dsp:sp>
    <dsp:sp modelId="{00664099-BC13-437B-A8AD-8271FED32B79}">
      <dsp:nvSpPr>
        <dsp:cNvPr id="0" name=""/>
        <dsp:cNvSpPr/>
      </dsp:nvSpPr>
      <dsp:spPr>
        <a:xfrm rot="15357840">
          <a:off x="1973521" y="2441986"/>
          <a:ext cx="136813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0738"/>
            <a:lumOff val="222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5357840">
        <a:off x="1973521" y="2441986"/>
        <a:ext cx="136813" cy="413891"/>
      </dsp:txXfrm>
    </dsp:sp>
    <dsp:sp modelId="{F9B27E94-71A7-4E93-87E4-31C9EDEBB626}">
      <dsp:nvSpPr>
        <dsp:cNvPr id="0" name=""/>
        <dsp:cNvSpPr/>
      </dsp:nvSpPr>
      <dsp:spPr>
        <a:xfrm>
          <a:off x="1247800" y="1311922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5.Cómo comunicar</a:t>
          </a:r>
          <a:endParaRPr lang="es-ES" sz="1400" kern="1200" dirty="0"/>
        </a:p>
      </dsp:txBody>
      <dsp:txXfrm>
        <a:off x="1247800" y="1311922"/>
        <a:ext cx="1226343" cy="1226343"/>
      </dsp:txXfrm>
    </dsp:sp>
    <dsp:sp modelId="{5CC41059-60C6-4A86-97D8-E021792B99CB}">
      <dsp:nvSpPr>
        <dsp:cNvPr id="0" name=""/>
        <dsp:cNvSpPr/>
      </dsp:nvSpPr>
      <dsp:spPr>
        <a:xfrm rot="19327493">
          <a:off x="2393963" y="1217918"/>
          <a:ext cx="22031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9327493">
        <a:off x="2393963" y="1217918"/>
        <a:ext cx="220318" cy="41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2D3CD8-676E-4D97-8CA5-1A2AEDF475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B0B3-582F-436C-8445-003A5A772983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EC5C64-B9BF-4308-96E2-CFEACBC4FCF9}" type="slidenum">
              <a:rPr lang="es-ES" sz="1200"/>
              <a:pPr algn="r"/>
              <a:t>4</a:t>
            </a:fld>
            <a:endParaRPr lang="es-ES" sz="1200"/>
          </a:p>
        </p:txBody>
      </p:sp>
      <p:sp>
        <p:nvSpPr>
          <p:cNvPr id="194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9460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9461" name="3 Marcador de número de diapositiva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5BDA72-B233-4051-BC94-29D845CE411C}" type="slidenum">
              <a:rPr lang="es-ES_tradnl" sz="1200"/>
              <a:pPr algn="r"/>
              <a:t>4</a:t>
            </a:fld>
            <a:endParaRPr 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A922-E05E-4338-83FF-95F91D90CD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480CC-2E62-4167-A175-13C3E5C4FB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4AD5-DD79-4E83-96A1-43378109C2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D7E0-E1BA-4CF9-9444-982722B651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552AE-C4CC-4DEC-9F19-F9338BFCD9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F8495-DBDD-44CD-988F-E44F792CA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7C93-C0FB-4287-984B-40B4F427CA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3BF6-868C-457A-A6B4-86916C3A5F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E964-C4BD-4647-B0F0-8C224576A5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54C7A-A3DB-4A2D-B586-B51B40AB55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96F06-CE4A-4AC2-9BBA-C617CCB4B5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C803D0-3C36-44FE-BAA9-C424F4464D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jpeg"/><Relationship Id="rId7" Type="http://schemas.openxmlformats.org/officeDocument/2006/relationships/hyperlink" Target="http://www.google.es/url?url=http://www.miguellobon.es/todo-lo-que-tienes-que-saber-sobre-creative-commons/&amp;rct=j&amp;frm=1&amp;q=&amp;esrc=s&amp;sa=U&amp;ei=l_wjVZbbO8jdUbHLgtAB&amp;ved=0CBgQ9QEwAQ&amp;usg=AFQjCNGZTRrttDOdJkGQYTZBQtCWVAfiYw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>
          <a:xfrm>
            <a:off x="0" y="2060575"/>
            <a:ext cx="9144000" cy="1944688"/>
          </a:xfrm>
          <a:solidFill>
            <a:srgbClr val="CCFFCC"/>
          </a:solidFill>
          <a:ln>
            <a:solidFill>
              <a:srgbClr val="CCFF99"/>
            </a:solidFill>
          </a:ln>
        </p:spPr>
        <p:txBody>
          <a:bodyPr/>
          <a:lstStyle/>
          <a:p>
            <a:pPr eaLnBrk="1" hangingPunct="1"/>
            <a:r>
              <a:rPr lang="es-ES_tradnl" sz="2000" b="1" smtClean="0">
                <a:solidFill>
                  <a:schemeClr val="tx1"/>
                </a:solidFill>
                <a:latin typeface="Franklin Gothic Book" pitchFamily="34" charset="0"/>
              </a:rPr>
              <a:t>X JORNADAS COMPLUTENSES, XI CONGRESO NACIONAL DE INVESTIGACIÓN PARA ALUMNOS PREGRADUADOS EN CIENCIAS DE LA SALUD Y XIV CONGRESO DE CIENCIAS VETERINARIAS Y BIOMÉDICAS</a:t>
            </a:r>
            <a:r>
              <a:rPr lang="es-ES_tradnl" sz="1400" b="1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es-ES_tradnl" sz="1400" b="1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es-ES_tradnl" sz="1400" b="1" smtClean="0">
                <a:solidFill>
                  <a:schemeClr val="tx1"/>
                </a:solidFill>
                <a:latin typeface="Franklin Gothic Book" pitchFamily="34" charset="0"/>
              </a:rPr>
              <a:t/>
            </a:r>
            <a:br>
              <a:rPr lang="es-ES_tradnl" sz="1400" b="1" smtClean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es-ES_tradnl" sz="1400" b="1" smtClean="0">
                <a:solidFill>
                  <a:schemeClr val="tx1"/>
                </a:solidFill>
                <a:latin typeface="Franklin Gothic Book" pitchFamily="34" charset="0"/>
              </a:rPr>
              <a:t>(Madrid, 23 -25 de abril de 2015)</a:t>
            </a:r>
            <a:endParaRPr lang="es-ES" sz="1400" b="1" smtClean="0"/>
          </a:p>
        </p:txBody>
      </p:sp>
      <p:sp>
        <p:nvSpPr>
          <p:cNvPr id="15362" name="2 Subtítulo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271588"/>
          </a:xfrm>
          <a:solidFill>
            <a:srgbClr val="CCFFCC"/>
          </a:solidFill>
          <a:ln>
            <a:solidFill>
              <a:srgbClr val="CCFFCC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i="1" smtClean="0"/>
              <a:t>La Biblioteca Complutense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i="1" smtClean="0"/>
              <a:t>como instrumento de apoyo a la docencia y la investigación</a:t>
            </a:r>
          </a:p>
          <a:p>
            <a:pPr eaLnBrk="1" hangingPunct="1"/>
            <a:endParaRPr lang="es-ES" smtClean="0"/>
          </a:p>
        </p:txBody>
      </p:sp>
      <p:pic>
        <p:nvPicPr>
          <p:cNvPr id="15363" name="Picture 7" descr="https://www.ucm.es/data/cont/media/www/pag-32082/U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0842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4 Imagen" descr="buc_logo_nuev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5734050"/>
            <a:ext cx="18002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88913"/>
            <a:ext cx="15176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AutoShape 11" descr="Resultado de imagen de escuela de optica ucm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sp>
        <p:nvSpPr>
          <p:cNvPr id="15373" name="AutoShape 13" descr="Resultado de imagen de escuela de optica ucm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s-ES"/>
          </a:p>
        </p:txBody>
      </p:sp>
      <p:pic>
        <p:nvPicPr>
          <p:cNvPr id="15375" name="Picture 15" descr="escudo_escuela_optica_complutense_a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661025"/>
            <a:ext cx="1066800" cy="101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" y="188640"/>
            <a:ext cx="5623573" cy="2662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62277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196975"/>
            <a:ext cx="515143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1844675"/>
            <a:ext cx="5940425" cy="2957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2420938"/>
            <a:ext cx="5842000" cy="32131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4363" y="3284538"/>
            <a:ext cx="5989637" cy="2986087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653136"/>
            <a:ext cx="6010275" cy="2951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659563" y="4724400"/>
            <a:ext cx="2160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MEDLINE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2. Cómo buscar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Sintaxis, lengua, limitadores… </a:t>
            </a:r>
          </a:p>
          <a:p>
            <a:pPr eaLnBrk="1" hangingPunct="1"/>
            <a:r>
              <a:rPr lang="es-ES" smtClean="0"/>
              <a:t>Operadores, comodines…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endParaRPr lang="es-ES" smtClean="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141663"/>
            <a:ext cx="49736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5013325"/>
            <a:ext cx="3590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1943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46684">
            <a:off x="4629150" y="2133600"/>
            <a:ext cx="45148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Colecciones de revistas y libros electrónicos, préstamo interbibliotecario</a:t>
            </a:r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573463"/>
            <a:ext cx="2243138" cy="2765425"/>
          </a:xfrm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005263"/>
            <a:ext cx="2276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941888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6563"/>
            <a:ext cx="3314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1700213"/>
            <a:ext cx="34861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9097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ovi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1700213"/>
            <a:ext cx="3435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wk_ovid_white-300px_n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1844675"/>
            <a:ext cx="2857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prendeenlinea.udea.edu.co/lms/sitio/file.php/2/septiembre/img_zot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973263"/>
            <a:ext cx="21177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6" descr="http://www.buc.unican.es/sites/default/files/tutoriales/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589588"/>
            <a:ext cx="2247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8" descr="Resultado de imagen de logo de ref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9700" name="Picture 10" descr="http://www.rochester.edu/it/pluggedin/wp-content/uploads/2012/11/RefWo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349500"/>
            <a:ext cx="26273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 descr="http://upload.wikimedia.org/wikipedia/commons/8/81/Mendeley_Logo_Vertic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652963"/>
            <a:ext cx="2166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11 CuadroTexto"/>
          <p:cNvSpPr txBox="1">
            <a:spLocks noChangeArrowheads="1"/>
          </p:cNvSpPr>
          <p:nvPr/>
        </p:nvSpPr>
        <p:spPr bwMode="auto">
          <a:xfrm>
            <a:off x="323850" y="476250"/>
            <a:ext cx="8280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/>
              <a:t>3. Cómo organizar las referencias</a:t>
            </a:r>
            <a:r>
              <a:rPr lang="es-ES" sz="2400" b="1"/>
              <a:t>: </a:t>
            </a:r>
          </a:p>
          <a:p>
            <a:r>
              <a:rPr lang="es-ES" sz="2400" b="1"/>
              <a:t>	los gestores bibliográficos</a:t>
            </a:r>
          </a:p>
        </p:txBody>
      </p:sp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565400"/>
            <a:ext cx="29527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4" descr="http://library.nmmu.ac.za/library/media/Store/images/Home%20page/endnot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989138"/>
            <a:ext cx="28876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1" descr="pc_logo_bo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4508500"/>
            <a:ext cx="28797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smtClean="0"/>
              <a:t>4. Cómo utilizar la información de forma ética y legal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Citar</a:t>
            </a:r>
          </a:p>
          <a:p>
            <a:pPr eaLnBrk="1" hangingPunct="1"/>
            <a:r>
              <a:rPr lang="es-ES" smtClean="0"/>
              <a:t>Estilos bibliográficos</a:t>
            </a:r>
          </a:p>
          <a:p>
            <a:pPr eaLnBrk="1" hangingPunct="1"/>
            <a:r>
              <a:rPr lang="es-ES" smtClean="0"/>
              <a:t>Creative Commons</a:t>
            </a:r>
          </a:p>
        </p:txBody>
      </p:sp>
      <p:pic>
        <p:nvPicPr>
          <p:cNvPr id="30723" name="Picture 5" descr="http://www.lasalle.edu.co/wps/wcm/connect/67a9db3a-652e-4bf5-a34c-a2ab7eff8e93/Gestores_Bibliograficos.jpg?MOD=AJPERES&amp;CACHEID=67a9db3a-652e-4bf5-a34c-a2ab7eff8e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799013"/>
            <a:ext cx="565308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estilos de ci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205038"/>
            <a:ext cx="24590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Cover of Citing Medic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492375"/>
            <a:ext cx="749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http://searchfiletype.com/fsearch/2/3/7/1/MLA_237133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463"/>
            <a:ext cx="31321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3" descr="http://www.item21.net/portal/images/stories/movies/i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700213"/>
            <a:ext cx="16049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 descr="ANd9GcSnFWGfaz9gNtWUXoG-EDHbaL6pnw2oqgtm45kE1Fi9QgFVX4odK6V0RkT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3429000"/>
            <a:ext cx="1419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smtClean="0"/>
              <a:t>5. Cómo comunicar y difundir, visibilidad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dirty="0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6673850" cy="160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3759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879475" y="4240213"/>
            <a:ext cx="3613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COMUNICACIONES,</a:t>
            </a:r>
          </a:p>
          <a:p>
            <a:r>
              <a:rPr lang="es-ES" b="1"/>
              <a:t>TRABAJOS DE FIN DE GRADO,</a:t>
            </a:r>
          </a:p>
          <a:p>
            <a:r>
              <a:rPr lang="es-ES" b="1"/>
              <a:t>TRABAJOS FIN DE MASTER,</a:t>
            </a:r>
          </a:p>
          <a:p>
            <a:r>
              <a:rPr lang="es-ES" b="1"/>
              <a:t>ARTÍCULOS…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05075"/>
            <a:ext cx="88931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650" y="765175"/>
            <a:ext cx="5632450" cy="3667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Biblioteca de Enfermería, Fisioterapia y Podología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39750" y="6165850"/>
            <a:ext cx="2851150" cy="366713"/>
          </a:xfrm>
          <a:prstGeom prst="rect">
            <a:avLst/>
          </a:prstGeom>
          <a:solidFill>
            <a:srgbClr val="14C26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Biblioteca de Veterinaria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427538" y="1341438"/>
            <a:ext cx="4103687" cy="376237"/>
          </a:xfrm>
          <a:prstGeom prst="rect">
            <a:avLst/>
          </a:prstGeom>
          <a:solidFill>
            <a:srgbClr val="9999FF"/>
          </a:solidFill>
          <a:ln w="9525">
            <a:solidFill>
              <a:srgbClr val="99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Biblioteca de CC Biológicas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067175" y="5734050"/>
            <a:ext cx="3313113" cy="366713"/>
          </a:xfrm>
          <a:prstGeom prst="rect">
            <a:avLst/>
          </a:prstGeom>
          <a:solidFill>
            <a:srgbClr val="FEA0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Biblioteca de Odontología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50825" y="1773238"/>
            <a:ext cx="3960813" cy="36671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Biblioteca de Óptica y Optometría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787900" y="5084763"/>
            <a:ext cx="3168650" cy="366712"/>
          </a:xfrm>
          <a:prstGeom prst="rect">
            <a:avLst/>
          </a:prstGeom>
          <a:solidFill>
            <a:srgbClr val="FEFE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Biblioteca de Medicina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427538" y="2224088"/>
            <a:ext cx="4176712" cy="366712"/>
          </a:xfrm>
          <a:prstGeom prst="rect">
            <a:avLst/>
          </a:prstGeom>
          <a:solidFill>
            <a:srgbClr val="C2B0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Biblioteca de Psicología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68313" y="4724400"/>
            <a:ext cx="2879725" cy="366713"/>
          </a:xfrm>
          <a:prstGeom prst="rect">
            <a:avLst/>
          </a:prstGeom>
          <a:solidFill>
            <a:srgbClr val="E5A5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Biblioteca de Farmacia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8930" grpId="0" animBg="1"/>
      <p:bldP spid="38920" grpId="0" animBg="1"/>
      <p:bldP spid="38925" grpId="0" animBg="1"/>
      <p:bldP spid="38927" grpId="0" animBg="1"/>
      <p:bldP spid="38924" grpId="0" animBg="1"/>
      <p:bldP spid="38928" grpId="0" animBg="1"/>
      <p:bldP spid="389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33795" name="Picture 5" descr="Colored Gla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49720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563938" y="1916113"/>
            <a:ext cx="3384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MUCHAS </a:t>
            </a:r>
            <a:r>
              <a:rPr lang="es-ES" b="1" dirty="0" smtClean="0">
                <a:solidFill>
                  <a:schemeClr val="bg1"/>
                </a:solidFill>
              </a:rPr>
              <a:t>GRACIAS </a:t>
            </a:r>
          </a:p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 HASTA LA VISTA</a:t>
            </a:r>
          </a:p>
        </p:txBody>
      </p:sp>
      <p:pic>
        <p:nvPicPr>
          <p:cNvPr id="33798" name="Picture 5" descr="2015-ANO-INTERNACIONAL-DE-LA-LUZ-300x2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301208"/>
            <a:ext cx="1979613" cy="1319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Resultado de imagen de ucm facultad de veterinaria imag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2484438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9" descr="Resultado de imagen de ucm facultad de medicina imagen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7" name="AutoShape 11" descr="Resultado de imagen de ucm facultad de medicina imagen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6388" name="Picture 13" descr="20241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76250"/>
            <a:ext cx="305911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6084888" y="0"/>
            <a:ext cx="3059112" cy="517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MEDICINA</a:t>
            </a:r>
          </a:p>
        </p:txBody>
      </p:sp>
      <p:pic>
        <p:nvPicPr>
          <p:cNvPr id="16390" name="Picture 1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868863"/>
            <a:ext cx="1979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8"/>
          <p:cNvSpPr txBox="1">
            <a:spLocks noChangeArrowheads="1"/>
          </p:cNvSpPr>
          <p:nvPr/>
        </p:nvSpPr>
        <p:spPr bwMode="auto">
          <a:xfrm>
            <a:off x="6300788" y="6246813"/>
            <a:ext cx="2592387" cy="517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BIOLÓGICAS</a:t>
            </a:r>
          </a:p>
        </p:txBody>
      </p:sp>
      <p:pic>
        <p:nvPicPr>
          <p:cNvPr id="16392" name="Picture 20" descr="ANd9GcTvrS6WCZC5OnnfipMf-9gPT6PqXtDWML4J0hLE1MvGL8o_FKU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868863"/>
            <a:ext cx="252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26"/>
          <p:cNvSpPr txBox="1">
            <a:spLocks noChangeArrowheads="1"/>
          </p:cNvSpPr>
          <p:nvPr/>
        </p:nvSpPr>
        <p:spPr bwMode="auto">
          <a:xfrm>
            <a:off x="1095375" y="4456113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Universidad Complutense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ODONTOLOGÍA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179388" y="4508500"/>
            <a:ext cx="2592387" cy="623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ODONTOLOGÍA</a:t>
            </a:r>
          </a:p>
        </p:txBody>
      </p:sp>
      <p:pic>
        <p:nvPicPr>
          <p:cNvPr id="16395" name="Picture 30" descr="fotoblog52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475"/>
            <a:ext cx="29876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2" descr="413-2013-10-09-farmacia-1-UC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133600"/>
            <a:ext cx="3048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4" descr="11-portadaws-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0"/>
            <a:ext cx="2873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35"/>
          <p:cNvSpPr txBox="1">
            <a:spLocks noChangeArrowheads="1"/>
          </p:cNvSpPr>
          <p:nvPr/>
        </p:nvSpPr>
        <p:spPr bwMode="auto">
          <a:xfrm>
            <a:off x="0" y="2276475"/>
            <a:ext cx="2268538" cy="623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PSICOLOGÍA</a:t>
            </a:r>
          </a:p>
        </p:txBody>
      </p:sp>
      <p:sp>
        <p:nvSpPr>
          <p:cNvPr id="16399" name="Text Box 36"/>
          <p:cNvSpPr txBox="1">
            <a:spLocks noChangeArrowheads="1"/>
          </p:cNvSpPr>
          <p:nvPr/>
        </p:nvSpPr>
        <p:spPr bwMode="auto">
          <a:xfrm>
            <a:off x="2700338" y="1484313"/>
            <a:ext cx="3024187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chemeClr val="bg1"/>
                </a:solidFill>
              </a:rPr>
              <a:t>ENFERMERIA, FISIOTERAPIA 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Y PODOLOGIA</a:t>
            </a:r>
          </a:p>
        </p:txBody>
      </p:sp>
      <p:pic>
        <p:nvPicPr>
          <p:cNvPr id="16400" name="Picture 40" descr="Resultado de imagen de ucm facultad deOPTICA imagen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2926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3203575" y="6021388"/>
            <a:ext cx="2808288" cy="63341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ÓPTICA Y OPTOMETRÍA</a:t>
            </a:r>
          </a:p>
        </p:txBody>
      </p:sp>
      <p:sp>
        <p:nvSpPr>
          <p:cNvPr id="16402" name="Text Box 42"/>
          <p:cNvSpPr txBox="1">
            <a:spLocks noChangeArrowheads="1"/>
          </p:cNvSpPr>
          <p:nvPr/>
        </p:nvSpPr>
        <p:spPr bwMode="auto">
          <a:xfrm>
            <a:off x="6372225" y="3860800"/>
            <a:ext cx="2376488" cy="517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/>
            <a:r>
              <a:rPr lang="es-ES" sz="1400">
                <a:solidFill>
                  <a:schemeClr val="bg1"/>
                </a:solidFill>
              </a:rPr>
              <a:t>FARMACIA</a:t>
            </a:r>
          </a:p>
        </p:txBody>
      </p:sp>
      <p:pic>
        <p:nvPicPr>
          <p:cNvPr id="16403" name="8 Marcador de contenido" descr="imagesCAWMFMI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113" y="2006600"/>
            <a:ext cx="26654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4" name="Text Box 24"/>
          <p:cNvSpPr txBox="1">
            <a:spLocks noChangeArrowheads="1"/>
          </p:cNvSpPr>
          <p:nvPr/>
        </p:nvSpPr>
        <p:spPr bwMode="auto">
          <a:xfrm>
            <a:off x="0" y="0"/>
            <a:ext cx="2339975" cy="6238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Universidad Complutense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VETERIANARIA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600" smtClean="0"/>
              <a:t>Cursos de formación generales: </a:t>
            </a:r>
            <a:br>
              <a:rPr lang="es-ES" sz="3600" smtClean="0"/>
            </a:br>
            <a:r>
              <a:rPr lang="es-ES" sz="2800" smtClean="0"/>
              <a:t>jornadas de bienvenida, visitas guiadas, sesiones de formación…</a:t>
            </a:r>
          </a:p>
        </p:txBody>
      </p:sp>
      <p:pic>
        <p:nvPicPr>
          <p:cNvPr id="17410" name="Picture 3" descr="KIN%20about%20us_tcm96-242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557338"/>
            <a:ext cx="39497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Elipse"/>
          <p:cNvGrpSpPr>
            <a:grpSpLocks noChangeAspect="1"/>
          </p:cNvGrpSpPr>
          <p:nvPr/>
        </p:nvGrpSpPr>
        <p:grpSpPr bwMode="auto">
          <a:xfrm>
            <a:off x="7092950" y="1989138"/>
            <a:ext cx="1543050" cy="1535112"/>
            <a:chOff x="4435" y="2147"/>
            <a:chExt cx="972" cy="967"/>
          </a:xfrm>
        </p:grpSpPr>
        <p:pic>
          <p:nvPicPr>
            <p:cNvPr id="17422" name="18 Elip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5" y="2147"/>
              <a:ext cx="972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 Box 7"/>
            <p:cNvSpPr txBox="1">
              <a:spLocks noChangeArrowheads="1"/>
            </p:cNvSpPr>
            <p:nvPr/>
          </p:nvSpPr>
          <p:spPr bwMode="auto">
            <a:xfrm>
              <a:off x="4600" y="2293"/>
              <a:ext cx="642" cy="6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b="1">
                  <a:solidFill>
                    <a:srgbClr val="FFFFFF"/>
                  </a:solidFill>
                </a:rPr>
                <a:t>CÓMO</a:t>
              </a:r>
            </a:p>
          </p:txBody>
        </p:sp>
      </p:grpSp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0" y="4868863"/>
            <a:ext cx="183515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</a:rPr>
              <a:t>BIBLIOTECA PRESENCIAL</a:t>
            </a:r>
            <a:endParaRPr lang="es-ES">
              <a:solidFill>
                <a:schemeClr val="accent2"/>
              </a:solidFill>
            </a:endParaRP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323850" y="38608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14" name="Text Box 20"/>
          <p:cNvSpPr txBox="1">
            <a:spLocks noChangeArrowheads="1"/>
          </p:cNvSpPr>
          <p:nvPr/>
        </p:nvSpPr>
        <p:spPr bwMode="auto">
          <a:xfrm>
            <a:off x="6877050" y="3716338"/>
            <a:ext cx="1079500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folHlink"/>
                </a:solidFill>
              </a:rPr>
              <a:t>CARNÉ</a:t>
            </a:r>
          </a:p>
        </p:txBody>
      </p:sp>
      <p:sp>
        <p:nvSpPr>
          <p:cNvPr id="17" name="16 Elipse"/>
          <p:cNvSpPr>
            <a:spLocks noChangeAspect="1"/>
          </p:cNvSpPr>
          <p:nvPr/>
        </p:nvSpPr>
        <p:spPr bwMode="auto">
          <a:xfrm>
            <a:off x="323850" y="2133600"/>
            <a:ext cx="1439863" cy="1439863"/>
          </a:xfrm>
          <a:prstGeom prst="ellipse">
            <a:avLst/>
          </a:prstGeom>
          <a:gradFill rotWithShape="1">
            <a:gsLst>
              <a:gs pos="0">
                <a:srgbClr val="14146F"/>
              </a:gs>
              <a:gs pos="80000">
                <a:srgbClr val="1E1E93"/>
              </a:gs>
              <a:gs pos="100000">
                <a:srgbClr val="1C1C96"/>
              </a:gs>
            </a:gsLst>
            <a:lin ang="16200000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6" name="Text Box 22"/>
          <p:cNvSpPr txBox="1">
            <a:spLocks noChangeArrowheads="1"/>
          </p:cNvSpPr>
          <p:nvPr/>
        </p:nvSpPr>
        <p:spPr bwMode="auto">
          <a:xfrm>
            <a:off x="6732588" y="4797425"/>
            <a:ext cx="180022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folHlink"/>
                </a:solidFill>
              </a:rPr>
              <a:t>PÁGINA WEB</a:t>
            </a:r>
          </a:p>
        </p:txBody>
      </p: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0" y="3860800"/>
            <a:ext cx="1844675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BIBLIOTECA</a:t>
            </a:r>
          </a:p>
          <a:p>
            <a:r>
              <a:rPr lang="es-ES" b="1">
                <a:solidFill>
                  <a:schemeClr val="accent2"/>
                </a:solidFill>
              </a:rPr>
              <a:t>VIRTUAL</a:t>
            </a:r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6588125" y="5445125"/>
            <a:ext cx="2403475" cy="3762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folHlink"/>
                </a:solidFill>
              </a:rPr>
              <a:t>Apps para MÓVILES</a:t>
            </a:r>
          </a:p>
        </p:txBody>
      </p:sp>
      <p:sp>
        <p:nvSpPr>
          <p:cNvPr id="17419" name="Text Box 28"/>
          <p:cNvSpPr txBox="1">
            <a:spLocks noChangeArrowheads="1"/>
          </p:cNvSpPr>
          <p:nvPr/>
        </p:nvSpPr>
        <p:spPr bwMode="auto">
          <a:xfrm>
            <a:off x="6804025" y="4221163"/>
            <a:ext cx="1512888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folHlink"/>
                </a:solidFill>
              </a:rPr>
              <a:t>MI CUENTA</a:t>
            </a:r>
          </a:p>
        </p:txBody>
      </p:sp>
      <p:sp>
        <p:nvSpPr>
          <p:cNvPr id="17420" name="Text Box 17"/>
          <p:cNvSpPr txBox="1">
            <a:spLocks noChangeArrowheads="1"/>
          </p:cNvSpPr>
          <p:nvPr/>
        </p:nvSpPr>
        <p:spPr bwMode="auto">
          <a:xfrm>
            <a:off x="1095375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7421" name="Text Box 18"/>
          <p:cNvSpPr txBox="1">
            <a:spLocks noChangeArrowheads="1"/>
          </p:cNvSpPr>
          <p:nvPr/>
        </p:nvSpPr>
        <p:spPr bwMode="auto">
          <a:xfrm>
            <a:off x="395288" y="2584450"/>
            <a:ext cx="115252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    </a:t>
            </a:r>
            <a:r>
              <a:rPr lang="es-ES" b="1">
                <a:solidFill>
                  <a:schemeClr val="bg1"/>
                </a:solidFill>
              </a:rPr>
              <a:t>QUÉ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3 Título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3200" b="1" smtClean="0"/>
              <a:t>Biblioteca presencial</a:t>
            </a:r>
          </a:p>
        </p:txBody>
      </p:sp>
      <p:pic>
        <p:nvPicPr>
          <p:cNvPr id="18434" name="8 Marcador de contenido" descr="imagesCAWMFMIL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2924175"/>
            <a:ext cx="2254250" cy="1871663"/>
          </a:xfrm>
        </p:spPr>
      </p:pic>
      <p:sp>
        <p:nvSpPr>
          <p:cNvPr id="12" name="11 Elipse"/>
          <p:cNvSpPr>
            <a:spLocks noChangeAspect="1"/>
          </p:cNvSpPr>
          <p:nvPr/>
        </p:nvSpPr>
        <p:spPr>
          <a:xfrm>
            <a:off x="2771775" y="1341438"/>
            <a:ext cx="1439863" cy="1439862"/>
          </a:xfrm>
          <a:prstGeom prst="ellipse">
            <a:avLst/>
          </a:prstGeom>
          <a:gradFill>
            <a:gsLst>
              <a:gs pos="0">
                <a:srgbClr val="4B010A"/>
              </a:gs>
              <a:gs pos="60000">
                <a:srgbClr val="AA0A1D"/>
              </a:gs>
              <a:gs pos="100000">
                <a:srgbClr val="E44A55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916238" y="1628775"/>
            <a:ext cx="115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Salas de lectura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16" name="15 Elipse"/>
          <p:cNvSpPr>
            <a:spLocks noChangeAspect="1"/>
          </p:cNvSpPr>
          <p:nvPr/>
        </p:nvSpPr>
        <p:spPr>
          <a:xfrm>
            <a:off x="6443663" y="1773238"/>
            <a:ext cx="1439862" cy="14398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6 Elipse"/>
          <p:cNvSpPr>
            <a:spLocks noChangeAspect="1"/>
          </p:cNvSpPr>
          <p:nvPr/>
        </p:nvSpPr>
        <p:spPr>
          <a:xfrm>
            <a:off x="611188" y="3500438"/>
            <a:ext cx="1439862" cy="1439862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Elipse"/>
          <p:cNvSpPr>
            <a:spLocks noChangeAspect="1"/>
          </p:cNvSpPr>
          <p:nvPr/>
        </p:nvSpPr>
        <p:spPr>
          <a:xfrm>
            <a:off x="1979613" y="4724400"/>
            <a:ext cx="1439862" cy="1441450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18 Elipse"/>
          <p:cNvSpPr>
            <a:spLocks noChangeAspect="1"/>
          </p:cNvSpPr>
          <p:nvPr/>
        </p:nvSpPr>
        <p:spPr>
          <a:xfrm>
            <a:off x="7071642" y="3449637"/>
            <a:ext cx="1440000" cy="1440001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6372225" y="22050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Información y ayuda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611188" y="3860800"/>
            <a:ext cx="1439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Cursos de formación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1979613" y="5013325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Salas de estudio en grupo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7235825" y="3573463"/>
            <a:ext cx="1152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Acceso a libros y revistas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3" name="32 Elipse"/>
          <p:cNvSpPr>
            <a:spLocks noChangeAspect="1"/>
          </p:cNvSpPr>
          <p:nvPr/>
        </p:nvSpPr>
        <p:spPr>
          <a:xfrm>
            <a:off x="3924300" y="4941888"/>
            <a:ext cx="1439863" cy="1439862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6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Elipse"/>
          <p:cNvSpPr>
            <a:spLocks noChangeAspect="1"/>
          </p:cNvSpPr>
          <p:nvPr/>
        </p:nvSpPr>
        <p:spPr>
          <a:xfrm>
            <a:off x="5940425" y="4797425"/>
            <a:ext cx="1439863" cy="1439863"/>
          </a:xfrm>
          <a:prstGeom prst="ellipse">
            <a:avLst/>
          </a:prstGeom>
          <a:gradFill>
            <a:gsLst>
              <a:gs pos="0">
                <a:srgbClr val="993366"/>
              </a:gs>
              <a:gs pos="60000">
                <a:srgbClr val="990099"/>
              </a:gs>
              <a:gs pos="100000">
                <a:srgbClr val="CC3399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3995738" y="544512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PC’s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011863" y="5300663"/>
            <a:ext cx="1296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Préstamo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37" name="36 Elipse"/>
          <p:cNvSpPr>
            <a:spLocks noChangeAspect="1"/>
          </p:cNvSpPr>
          <p:nvPr/>
        </p:nvSpPr>
        <p:spPr>
          <a:xfrm>
            <a:off x="1042988" y="1844675"/>
            <a:ext cx="1439862" cy="1439863"/>
          </a:xfrm>
          <a:prstGeom prst="ellipse">
            <a:avLst/>
          </a:prstGeom>
          <a:gradFill>
            <a:gsLst>
              <a:gs pos="0">
                <a:srgbClr val="A90317"/>
              </a:gs>
              <a:gs pos="60000">
                <a:srgbClr val="D10D24"/>
              </a:gs>
              <a:gs pos="100000">
                <a:srgbClr val="E7576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9" name="38 Elipse"/>
          <p:cNvSpPr>
            <a:spLocks noChangeAspect="1"/>
          </p:cNvSpPr>
          <p:nvPr/>
        </p:nvSpPr>
        <p:spPr>
          <a:xfrm>
            <a:off x="4787900" y="1341438"/>
            <a:ext cx="1439863" cy="1439862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FF66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39 CuadroTexto"/>
          <p:cNvSpPr txBox="1">
            <a:spLocks noChangeArrowheads="1"/>
          </p:cNvSpPr>
          <p:nvPr/>
        </p:nvSpPr>
        <p:spPr bwMode="auto">
          <a:xfrm>
            <a:off x="4787900" y="1557338"/>
            <a:ext cx="13684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Préstamo de portátiles</a:t>
            </a:r>
            <a:endParaRPr lang="es-ES_tradnl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1187450" y="2276475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</a:rPr>
              <a:t>Internet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WIFI</a:t>
            </a:r>
            <a:endParaRPr lang="es-ES_tradnl">
              <a:solidFill>
                <a:schemeClr val="bg1"/>
              </a:solidFill>
            </a:endParaRPr>
          </a:p>
        </p:txBody>
      </p:sp>
      <p:pic>
        <p:nvPicPr>
          <p:cNvPr id="18455" name="Picture 26" descr="munec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852738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6" grpId="0" animBg="1"/>
      <p:bldP spid="17" grpId="0" animBg="1"/>
      <p:bldP spid="1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35" grpId="0"/>
      <p:bldP spid="36" grpId="0"/>
      <p:bldP spid="37" grpId="0" animBg="1"/>
      <p:bldP spid="39" grpId="0" animBg="1"/>
      <p:bldP spid="4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625975"/>
            <a:ext cx="1825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0"/>
            <a:ext cx="1916112" cy="2305050"/>
          </a:xfrm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88913"/>
            <a:ext cx="19573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0350"/>
            <a:ext cx="17859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565400"/>
            <a:ext cx="18002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492375"/>
            <a:ext cx="1731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2492375"/>
            <a:ext cx="17002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4552950"/>
            <a:ext cx="1651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4652963"/>
            <a:ext cx="1639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488" y="333375"/>
            <a:ext cx="19367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2420938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975" y="4652963"/>
            <a:ext cx="16573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Biblioteca virtual</a:t>
            </a:r>
          </a:p>
        </p:txBody>
      </p:sp>
      <p:pic>
        <p:nvPicPr>
          <p:cNvPr id="22530" name="Picture 5" descr="GF15A871--575x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365625"/>
            <a:ext cx="26431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755650" y="1772816"/>
            <a:ext cx="23034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ES" b="1" dirty="0"/>
          </a:p>
          <a:p>
            <a:pPr>
              <a:spcBef>
                <a:spcPct val="50000"/>
              </a:spcBef>
            </a:pPr>
            <a:r>
              <a:rPr lang="es-ES" b="1" dirty="0"/>
              <a:t>Libros </a:t>
            </a:r>
            <a:r>
              <a:rPr lang="es-ES" b="1" dirty="0" smtClean="0"/>
              <a:t>electrónicos</a:t>
            </a:r>
            <a:endParaRPr lang="es-ES" b="1" dirty="0"/>
          </a:p>
          <a:p>
            <a:pPr>
              <a:spcBef>
                <a:spcPct val="50000"/>
              </a:spcBef>
            </a:pPr>
            <a:r>
              <a:rPr lang="es-ES" b="1" dirty="0"/>
              <a:t>Revistas </a:t>
            </a:r>
            <a:r>
              <a:rPr lang="es-ES" b="1" dirty="0" smtClean="0"/>
              <a:t>electrónicas</a:t>
            </a:r>
          </a:p>
          <a:p>
            <a:pPr>
              <a:spcBef>
                <a:spcPct val="50000"/>
              </a:spcBef>
            </a:pPr>
            <a:r>
              <a:rPr lang="es-ES" b="1" dirty="0" smtClean="0"/>
              <a:t>Bases de datos</a:t>
            </a:r>
            <a:endParaRPr lang="es-ES" b="1" dirty="0"/>
          </a:p>
          <a:p>
            <a:pPr>
              <a:spcBef>
                <a:spcPct val="50000"/>
              </a:spcBef>
            </a:pPr>
            <a:r>
              <a:rPr lang="es-ES" b="1" dirty="0"/>
              <a:t>E-</a:t>
            </a:r>
            <a:r>
              <a:rPr lang="es-ES" b="1" dirty="0" err="1"/>
              <a:t>prints</a:t>
            </a:r>
            <a:endParaRPr lang="es-ES" b="1" dirty="0"/>
          </a:p>
        </p:txBody>
      </p:sp>
      <p:pic>
        <p:nvPicPr>
          <p:cNvPr id="22532" name="Picture 8" descr="g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205038"/>
            <a:ext cx="1619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067175" y="4292600"/>
            <a:ext cx="14414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Chat</a:t>
            </a:r>
          </a:p>
          <a:p>
            <a:pPr>
              <a:spcBef>
                <a:spcPct val="50000"/>
              </a:spcBef>
            </a:pPr>
            <a:r>
              <a:rPr lang="es-ES" b="1"/>
              <a:t>Blogs</a:t>
            </a:r>
          </a:p>
          <a:p>
            <a:pPr>
              <a:spcBef>
                <a:spcPct val="50000"/>
              </a:spcBef>
            </a:pPr>
            <a:r>
              <a:rPr lang="es-ES" b="1"/>
              <a:t>Apps</a:t>
            </a:r>
          </a:p>
          <a:p>
            <a:pPr>
              <a:spcBef>
                <a:spcPct val="50000"/>
              </a:spcBef>
            </a:pPr>
            <a:r>
              <a:rPr lang="es-ES" b="1"/>
              <a:t>Web 2.0</a:t>
            </a:r>
          </a:p>
        </p:txBody>
      </p:sp>
      <p:pic>
        <p:nvPicPr>
          <p:cNvPr id="22534" name="Picture 11" descr="autoformacion_innova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21163"/>
            <a:ext cx="25781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6227763" y="2924175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Formación y autoformación</a:t>
            </a:r>
          </a:p>
        </p:txBody>
      </p:sp>
      <p:pic>
        <p:nvPicPr>
          <p:cNvPr id="55" name="54 Marcador de texto" descr="aula virtual 2.jpg"/>
          <p:cNvPicPr>
            <a:picLocks noGrp="1" noChangeAspect="1"/>
          </p:cNvPicPr>
          <p:nvPr>
            <p:ph type="body" idx="1"/>
          </p:nvPr>
        </p:nvPicPr>
        <p:blipFill>
          <a:blip r:embed="rId5" cstate="print">
            <a:lum bright="38000"/>
          </a:blip>
          <a:srcRect/>
          <a:stretch>
            <a:fillRect/>
          </a:stretch>
        </p:blipFill>
        <p:spPr>
          <a:xfrm>
            <a:off x="6372225" y="1844675"/>
            <a:ext cx="1312863" cy="985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ncepto de coloridas banderas con las flechas circulares para b diferente Foto de archivo - 175399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557338"/>
            <a:ext cx="4286250" cy="424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3" name="2 Diagrama"/>
          <p:cNvGraphicFramePr/>
          <p:nvPr/>
        </p:nvGraphicFramePr>
        <p:xfrm>
          <a:off x="1554163" y="14192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5" name="Picture 4" descr="http://portal.guiasalud.es/contenidos/imagenes/Ayuda/ayuda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688" y="2997200"/>
            <a:ext cx="11191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tp://www.ajedrezdeataque.com/04%20Articulos/Reportajes/Cto_Mundo_2013/Dud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565400"/>
            <a:ext cx="1495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323850" y="260350"/>
            <a:ext cx="8208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773363" algn="l"/>
              </a:tabLst>
            </a:pPr>
            <a:r>
              <a:rPr lang="es-ES" sz="2400" b="1"/>
              <a:t>Cursos de formación especializados</a:t>
            </a:r>
            <a:r>
              <a:rPr lang="es-ES" sz="2400"/>
              <a:t>: </a:t>
            </a:r>
          </a:p>
          <a:p>
            <a:pPr algn="ctr">
              <a:tabLst>
                <a:tab pos="2773363" algn="l"/>
              </a:tabLst>
            </a:pPr>
            <a:r>
              <a:rPr lang="es-ES" sz="2400"/>
              <a:t>seminarios, asignaturas de libre elección con reconocimiento de créditos, tutoriales…</a:t>
            </a:r>
          </a:p>
          <a:p>
            <a:pPr>
              <a:tabLst>
                <a:tab pos="2773363" algn="l"/>
              </a:tabLst>
            </a:pP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1. En dónde</a:t>
            </a:r>
            <a:r>
              <a:rPr lang="es-ES" smtClean="0"/>
              <a:t>…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775"/>
            <a:ext cx="2406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349500"/>
            <a:ext cx="43846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213100"/>
            <a:ext cx="57435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681672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063" y="2784475"/>
            <a:ext cx="6484937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1187450" y="260350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BASES DE DATOS BIBLIOGRÁFICAS GENERALES, ÍNDICES BIBLIOMÉTRICOS, CITAS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067175" y="5300663"/>
            <a:ext cx="23764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SCOPUS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908175" y="2276475"/>
            <a:ext cx="2592388" cy="3762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WEB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302</Words>
  <Application>Microsoft Office PowerPoint</Application>
  <PresentationFormat>Presentación en pantalla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Diseño predeterminado</vt:lpstr>
      <vt:lpstr>X JORNADAS COMPLUTENSES, XI CONGRESO NACIONAL DE INVESTIGACIÓN PARA ALUMNOS PREGRADUADOS EN CIENCIAS DE LA SALUD Y XIV CONGRESO DE CIENCIAS VETERINARIAS Y BIOMÉDICAS  (Madrid, 23 -25 de abril de 2015)</vt:lpstr>
      <vt:lpstr>Diapositiva 2</vt:lpstr>
      <vt:lpstr>Cursos de formación generales:  jornadas de bienvenida, visitas guiadas, sesiones de formación…</vt:lpstr>
      <vt:lpstr>Biblioteca presencial</vt:lpstr>
      <vt:lpstr>Diapositiva 5</vt:lpstr>
      <vt:lpstr> Biblioteca virtual</vt:lpstr>
      <vt:lpstr>Diapositiva 7</vt:lpstr>
      <vt:lpstr>1. En dónde… </vt:lpstr>
      <vt:lpstr>Diapositiva 9</vt:lpstr>
      <vt:lpstr>Diapositiva 10</vt:lpstr>
      <vt:lpstr>2. Cómo buscar</vt:lpstr>
      <vt:lpstr>Colecciones de revistas y libros electrónicos, préstamo interbibliotecario</vt:lpstr>
      <vt:lpstr>Diapositiva 13</vt:lpstr>
      <vt:lpstr>4. Cómo utilizar la información de forma ética y legal</vt:lpstr>
      <vt:lpstr>5. Cómo comunicar y difundir, visibilidad</vt:lpstr>
      <vt:lpstr>Diapositiva 16</vt:lpstr>
      <vt:lpstr>Diapositiva 17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JORNADAS COMPLUTENSES, XI CONGRESO NACIONAL DE INVESTIGACIÓN PARA ALUMNOS PREGRADUADOS EN CIENCIAS DE LA SALUD Y XIV CONGRESO DE CIENCIAS VETERINARIAS Y BIOMÉDICAS (Madrid, 23 -25 de abril de 2015)</dc:title>
  <dc:creator>Administrador</dc:creator>
  <cp:lastModifiedBy>Invitado</cp:lastModifiedBy>
  <cp:revision>150</cp:revision>
  <dcterms:created xsi:type="dcterms:W3CDTF">2015-03-20T11:01:13Z</dcterms:created>
  <dcterms:modified xsi:type="dcterms:W3CDTF">2015-04-30T10:19:15Z</dcterms:modified>
</cp:coreProperties>
</file>